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744" r:id="rId3"/>
  </p:sldMasterIdLst>
  <p:notesMasterIdLst>
    <p:notesMasterId r:id="rId17"/>
  </p:notesMasterIdLst>
  <p:sldIdLst>
    <p:sldId id="256" r:id="rId4"/>
    <p:sldId id="303" r:id="rId5"/>
    <p:sldId id="284" r:id="rId6"/>
    <p:sldId id="285" r:id="rId7"/>
    <p:sldId id="286" r:id="rId8"/>
    <p:sldId id="290" r:id="rId9"/>
    <p:sldId id="305" r:id="rId10"/>
    <p:sldId id="276" r:id="rId11"/>
    <p:sldId id="277" r:id="rId12"/>
    <p:sldId id="280" r:id="rId13"/>
    <p:sldId id="298" r:id="rId14"/>
    <p:sldId id="299" r:id="rId15"/>
    <p:sldId id="300" r:id="rId16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личная Мария Сергеевна" initials="СМ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D4D4D"/>
    <a:srgbClr val="ED1B34"/>
    <a:srgbClr val="0072BC"/>
    <a:srgbClr val="89B1DE"/>
    <a:srgbClr val="F3706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211" autoAdjust="0"/>
  </p:normalViewPr>
  <p:slideViewPr>
    <p:cSldViewPr>
      <p:cViewPr>
        <p:scale>
          <a:sx n="100" d="100"/>
          <a:sy n="100" d="100"/>
        </p:scale>
        <p:origin x="-195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09.07.2020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09.07.2020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09.07.2020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09.07.2020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09.07.2020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09.07.2020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09.07.2020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7715200" cy="576064"/>
          </a:xfrm>
        </p:spPr>
        <p:txBody>
          <a:bodyPr anchor="t">
            <a:noAutofit/>
          </a:bodyPr>
          <a:lstStyle>
            <a:lvl1pPr>
              <a:defRPr sz="2000"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98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5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r="17795"/>
          <a:stretch/>
        </p:blipFill>
        <p:spPr>
          <a:xfrm>
            <a:off x="0" y="0"/>
            <a:ext cx="5400000" cy="6858000"/>
          </a:xfrm>
          <a:prstGeom prst="rect">
            <a:avLst/>
          </a:prstGeom>
        </p:spPr>
      </p:pic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2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88039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2803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8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8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09.07.2020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3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3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9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46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5451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0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9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1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1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72784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2" y="6554111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620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620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59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613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87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8AF-8C65-4C58-8A8D-FA92F5E792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6A05-E446-42C9-AFD0-EF7FB94099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50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8AF-8C65-4C58-8A8D-FA92F5E792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6A05-E446-42C9-AFD0-EF7FB94099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2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09.07.2020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8AF-8C65-4C58-8A8D-FA92F5E792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6A05-E446-42C9-AFD0-EF7FB94099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68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8AF-8C65-4C58-8A8D-FA92F5E792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6A05-E446-42C9-AFD0-EF7FB94099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95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8AF-8C65-4C58-8A8D-FA92F5E792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6A05-E446-42C9-AFD0-EF7FB94099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8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8AF-8C65-4C58-8A8D-FA92F5E792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6A05-E446-42C9-AFD0-EF7FB94099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47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8AF-8C65-4C58-8A8D-FA92F5E792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6A05-E446-42C9-AFD0-EF7FB94099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50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8AF-8C65-4C58-8A8D-FA92F5E792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6A05-E446-42C9-AFD0-EF7FB94099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22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8AF-8C65-4C58-8A8D-FA92F5E792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6A05-E446-42C9-AFD0-EF7FB94099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08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8AF-8C65-4C58-8A8D-FA92F5E792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6A05-E446-42C9-AFD0-EF7FB94099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8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8AF-8C65-4C58-8A8D-FA92F5E792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6A05-E446-42C9-AFD0-EF7FB94099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960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09.07.2020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09.07.2020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09.07.2020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09.07.2020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09.07.2020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4923-972A-48A5-9797-2231EA842F5A}" type="datetime1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E1D0-B99E-411B-BCE4-D3E6DB7EA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3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75" r:id="rId17"/>
    <p:sldLayoutId id="2147483677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Tx/>
        <a:buSzPct val="80000"/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80000"/>
        <a:buFont typeface="Arial" pitchFamily="34" charset="0"/>
        <a:buChar char="►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―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&gt;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2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D8AF-8C65-4C58-8A8D-FA92F5E792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6A05-E446-42C9-AFD0-EF7FB94099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7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g.mspbank.ru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g.mspbank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Инструменты финансовой поддержки поставщиков – субъектов МСП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АО </a:t>
            </a:r>
            <a:r>
              <a:rPr lang="ru-RU" dirty="0"/>
              <a:t>«МСП Банк»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5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900492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«Контрактное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05064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федеральных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025" y="5293951"/>
            <a:ext cx="2145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6098" y="4982979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От 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%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6165303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4D4D4D"/>
                </a:solidFill>
              </a:rPr>
              <a:t>Подать заявку в электронном виде: </a:t>
            </a:r>
            <a:r>
              <a:rPr lang="en-US" i="1" dirty="0">
                <a:solidFill>
                  <a:srgbClr val="0072BC"/>
                </a:solidFill>
                <a:hlinkClick r:id="rId6"/>
              </a:rPr>
              <a:t>https</a:t>
            </a:r>
            <a:r>
              <a:rPr lang="en-US" i="1" dirty="0" smtClean="0">
                <a:solidFill>
                  <a:srgbClr val="0072BC"/>
                </a:solidFill>
                <a:hlinkClick r:id="rId6"/>
              </a:rPr>
              <a:t>://smbfin.ru/</a:t>
            </a:r>
            <a:endParaRPr lang="ru-RU" i="1" dirty="0" smtClean="0">
              <a:solidFill>
                <a:srgbClr val="0072BC"/>
              </a:solidFill>
            </a:endParaRPr>
          </a:p>
          <a:p>
            <a:endParaRPr lang="ru-RU" i="1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8" t="10288" r="18256" b="39868"/>
          <a:stretch/>
        </p:blipFill>
        <p:spPr bwMode="auto">
          <a:xfrm>
            <a:off x="251760" y="980229"/>
            <a:ext cx="8172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6268" y="411582"/>
            <a:ext cx="6141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3933056"/>
            <a:ext cx="2880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3717032"/>
            <a:ext cx="254124" cy="36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175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/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" y="0"/>
            <a:ext cx="2109614" cy="1147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05" y="36700"/>
            <a:ext cx="2233488" cy="1016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249710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Бесплатный онлайн ресурс для тех, кто хочет открыть или расширить свой бизнес, работать честно и легально, зарабатывать на свое будущее и будущее своих детей  </a:t>
            </a:r>
            <a:endParaRPr lang="ru-RU" sz="15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23528" y="1988840"/>
            <a:ext cx="3600400" cy="504056"/>
          </a:xfrm>
          <a:prstGeom prst="homePlat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Зайди на портал Бизнес-навигатора МСП </a:t>
            </a:r>
            <a:r>
              <a:rPr lang="en-US" dirty="0" smtClean="0"/>
              <a:t>smbn.ru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4283968" y="1988840"/>
            <a:ext cx="3600400" cy="504056"/>
          </a:xfrm>
          <a:prstGeom prst="homePlat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Зарегистрируйся, заполнив простую форму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670820"/>
            <a:ext cx="633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 помощью портала Бизнес-навигатора МСП вы можете:</a:t>
            </a:r>
            <a:endParaRPr lang="ru-RU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8" y="3140968"/>
            <a:ext cx="781050" cy="704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3861048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Выбрать бизнес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3124" y="3212976"/>
            <a:ext cx="220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Вы узнаете какой бизнес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открыть в вашем городе,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какие для этого нужны инвестиции и документы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847725" cy="676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96" y="4982979"/>
            <a:ext cx="16385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Рассчитать бизнес-план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3125" y="4138032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Бизнес-навигатор содержит набор из более 300 типовых бизнес-планов, основанных на реальной практике более 5000 российских предпринимателей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92055"/>
            <a:ext cx="819150" cy="6572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496" y="6279123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Узнать, где взять кредит</a:t>
            </a:r>
          </a:p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и оформить гарантию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3125" y="5301208"/>
            <a:ext cx="22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вы найдете контактные данные отделений банков и государственных гарантийных организаций в вашем городе, в которых можно получить финансовую поддержку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512" y="4107269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9512" y="5272633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72" y="3133725"/>
            <a:ext cx="876300" cy="7429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51920" y="3861048"/>
            <a:ext cx="2172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Узнать о мерах поддержки МСП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7596" y="3083818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Мы собрали в единую базу все государственные и муниципальные организации, которые поддерживают малый и средний бизнес в вашем городе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355977" y="4107269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97" y="4370809"/>
            <a:ext cx="828675" cy="7143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07929" y="5041751"/>
            <a:ext cx="21194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Подобрать в аренду помещение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3605" y="4221088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содержится база государственной и частной недвижимости. Данные недвижимости обновляются не реже одного раза в месяц.   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411986" y="5287972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1" y="5498554"/>
            <a:ext cx="685800" cy="6667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906383" y="6197242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Быть в курсе закупок</a:t>
            </a:r>
          </a:p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крупнейших заказчиков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83138" y="5293657"/>
            <a:ext cx="22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собраны планы закупок всех крупнейших компаний с государственным участием. В системе ежедневно актуализируются планы более 200 крупнейших заказчиков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2924200" y="1493168"/>
            <a:ext cx="4464496" cy="4752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330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Дуга 50"/>
          <p:cNvSpPr/>
          <p:nvPr/>
        </p:nvSpPr>
        <p:spPr>
          <a:xfrm rot="5075208">
            <a:off x="-929388" y="-4223813"/>
            <a:ext cx="6293850" cy="11765965"/>
          </a:xfrm>
          <a:prstGeom prst="arc">
            <a:avLst>
              <a:gd name="adj1" fmla="val 16191711"/>
              <a:gd name="adj2" fmla="val 1229268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331640" y="4797152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848376" y="1989637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84280" y="3032968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048176" y="3683157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968056" y="4158605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275856" y="4634086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31640" y="5013176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1999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39852" y="472514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2004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32040" y="4293096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2013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2160" y="3789040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2016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56276" y="297800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20372" y="189788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5536" y="4346737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Учреждено</a:t>
            </a:r>
          </a:p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АО «МСП Банк»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79712" y="4079610"/>
            <a:ext cx="2039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государственную программу финансовой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39952" y="3501805"/>
            <a:ext cx="1728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гарантийную поддержку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2080" y="2886832"/>
            <a:ext cx="1461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национальной гарантийной системы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96483" y="2422049"/>
            <a:ext cx="2039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96309" y="1743996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реализации Национального проекта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028384" y="1298377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51005" y="122317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4693" y="1052736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антикризисных мерах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Арка 35"/>
          <p:cNvSpPr>
            <a:spLocks noChangeAspect="1"/>
          </p:cNvSpPr>
          <p:nvPr/>
        </p:nvSpPr>
        <p:spPr>
          <a:xfrm rot="9360000">
            <a:off x="947324" y="200617"/>
            <a:ext cx="2014328" cy="5868000"/>
          </a:xfrm>
          <a:prstGeom prst="blockArc">
            <a:avLst>
              <a:gd name="adj1" fmla="val 17895129"/>
              <a:gd name="adj2" fmla="val 4394542"/>
              <a:gd name="adj3" fmla="val 0"/>
            </a:avLst>
          </a:prstGeom>
          <a:ln w="4445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5496" y="836712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dbl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ED1B34"/>
                </a:solidFill>
                <a:latin typeface="+mj-lt"/>
              </a:rPr>
              <a:t>1</a:t>
            </a:r>
            <a:endParaRPr lang="ru-RU" sz="3600" b="1" dirty="0">
              <a:solidFill>
                <a:srgbClr val="ED1B34"/>
              </a:solidFill>
              <a:latin typeface="+mj-lt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44266" y="2122655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dbl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ED1B34"/>
                </a:solidFill>
                <a:latin typeface="+mj-lt"/>
              </a:rPr>
              <a:t>2</a:t>
            </a:r>
          </a:p>
        </p:txBody>
      </p:sp>
      <p:sp>
        <p:nvSpPr>
          <p:cNvPr id="38" name="Овал 37"/>
          <p:cNvSpPr/>
          <p:nvPr/>
        </p:nvSpPr>
        <p:spPr>
          <a:xfrm>
            <a:off x="863034" y="3676902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dbl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ED1B34"/>
                </a:solidFill>
                <a:latin typeface="+mj-lt"/>
              </a:rPr>
              <a:t>3</a:t>
            </a: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1835721" y="3676902"/>
            <a:ext cx="7344791" cy="28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100" b="1" dirty="0" smtClean="0"/>
              <a:t>ПОДДЕРЖКА ПРИОРИТЕТНЫХ И СОЦИАЛЬНО-ЗНАЧИМЫХ ГРУПП И КАТЕГОРИЙ СУБЪЕКТОВ МСП</a:t>
            </a:r>
          </a:p>
          <a:p>
            <a:endParaRPr lang="ru-RU" altLang="ru-RU" sz="600" b="1" dirty="0" smtClean="0"/>
          </a:p>
          <a:p>
            <a:pPr marL="171450" lvl="6" indent="-171450" defTabSz="914400" eaLnBrk="1" hangingPunct="1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050" dirty="0" smtClean="0">
                <a:solidFill>
                  <a:srgbClr val="4D4D4D"/>
                </a:solidFill>
              </a:rPr>
              <a:t>В </a:t>
            </a:r>
            <a:r>
              <a:rPr lang="ru-RU" altLang="ru-RU" sz="1050" dirty="0">
                <a:solidFill>
                  <a:srgbClr val="4D4D4D"/>
                </a:solidFill>
              </a:rPr>
              <a:t>рамках реализации государственных программ поддержки</a:t>
            </a:r>
          </a:p>
          <a:p>
            <a:pPr marL="171450" lvl="6" indent="-171450" defTabSz="914400" eaLnBrk="1" hangingPunct="1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050" dirty="0" smtClean="0">
                <a:solidFill>
                  <a:srgbClr val="4D4D4D"/>
                </a:solidFill>
              </a:rPr>
              <a:t>С </a:t>
            </a:r>
            <a:r>
              <a:rPr lang="ru-RU" altLang="ru-RU" sz="1050" dirty="0">
                <a:solidFill>
                  <a:srgbClr val="4D4D4D"/>
                </a:solidFill>
              </a:rPr>
              <a:t>учетом специфики и потребностей конкретного </a:t>
            </a:r>
            <a:r>
              <a:rPr lang="ru-RU" altLang="ru-RU" sz="1050" dirty="0" smtClean="0">
                <a:solidFill>
                  <a:srgbClr val="4D4D4D"/>
                </a:solidFill>
              </a:rPr>
              <a:t>региона</a:t>
            </a:r>
          </a:p>
          <a:p>
            <a:pPr marL="0" lvl="6" indent="0" defTabSz="914400" eaLnBrk="1" hangingPunct="1">
              <a:lnSpc>
                <a:spcPct val="130000"/>
              </a:lnSpc>
              <a:buClr>
                <a:srgbClr val="C00000"/>
              </a:buClr>
            </a:pPr>
            <a:r>
              <a:rPr lang="ru-RU" altLang="ru-RU" sz="400" dirty="0" smtClean="0">
                <a:solidFill>
                  <a:srgbClr val="4D4D4D"/>
                </a:solidFill>
              </a:rPr>
              <a:t> </a:t>
            </a:r>
            <a:endParaRPr lang="ru-RU" altLang="ru-RU" sz="200" dirty="0">
              <a:solidFill>
                <a:srgbClr val="4D4D4D"/>
              </a:solidFill>
            </a:endParaRP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dirty="0" smtClean="0">
                <a:solidFill>
                  <a:srgbClr val="4D4D4D"/>
                </a:solidFill>
              </a:rPr>
              <a:t>Субъекты МСП в </a:t>
            </a:r>
            <a:r>
              <a:rPr lang="ru-RU" altLang="ru-RU" sz="900" b="1" dirty="0" smtClean="0">
                <a:solidFill>
                  <a:srgbClr val="4D4D4D"/>
                </a:solidFill>
              </a:rPr>
              <a:t>Дальневосточном федеральном округе</a:t>
            </a: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dirty="0" smtClean="0">
                <a:solidFill>
                  <a:srgbClr val="4D4D4D"/>
                </a:solidFill>
              </a:rPr>
              <a:t>Субъекты МСП в </a:t>
            </a:r>
            <a:r>
              <a:rPr lang="ru-RU" altLang="ru-RU" sz="900" b="1" dirty="0" smtClean="0">
                <a:solidFill>
                  <a:srgbClr val="4D4D4D"/>
                </a:solidFill>
              </a:rPr>
              <a:t>Северо-Кавказском федеральном округе</a:t>
            </a: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dirty="0" smtClean="0">
                <a:solidFill>
                  <a:srgbClr val="4D4D4D"/>
                </a:solidFill>
              </a:rPr>
              <a:t>Субъекты МСП в </a:t>
            </a:r>
            <a:r>
              <a:rPr lang="ru-RU" altLang="ru-RU" sz="900" b="1" dirty="0" smtClean="0">
                <a:solidFill>
                  <a:srgbClr val="4D4D4D"/>
                </a:solidFill>
              </a:rPr>
              <a:t>моногородах</a:t>
            </a: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dirty="0" smtClean="0">
                <a:solidFill>
                  <a:srgbClr val="4D4D4D"/>
                </a:solidFill>
              </a:rPr>
              <a:t>Субъекты МСП – </a:t>
            </a:r>
            <a:r>
              <a:rPr lang="ru-RU" altLang="ru-RU" sz="900" b="1" dirty="0" smtClean="0">
                <a:solidFill>
                  <a:srgbClr val="4D4D4D"/>
                </a:solidFill>
              </a:rPr>
              <a:t>участники закупок </a:t>
            </a:r>
            <a:r>
              <a:rPr lang="ru-RU" altLang="ru-RU" sz="900" dirty="0" smtClean="0">
                <a:solidFill>
                  <a:srgbClr val="4D4D4D"/>
                </a:solidFill>
              </a:rPr>
              <a:t>крупнейших заказчиков в соответствии с 223-ФЗ</a:t>
            </a: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b="1" dirty="0" smtClean="0">
                <a:solidFill>
                  <a:srgbClr val="4D4D4D"/>
                </a:solidFill>
              </a:rPr>
              <a:t>Инновационные, высокотехнологичные «стартапы» и «газели»</a:t>
            </a: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b="1" dirty="0" smtClean="0">
                <a:solidFill>
                  <a:srgbClr val="4D4D4D"/>
                </a:solidFill>
              </a:rPr>
              <a:t>Сельскохозяйственная кооперация </a:t>
            </a:r>
            <a:r>
              <a:rPr lang="ru-RU" altLang="ru-RU" sz="900" dirty="0" smtClean="0">
                <a:solidFill>
                  <a:srgbClr val="4D4D4D"/>
                </a:solidFill>
              </a:rPr>
              <a:t>и фермеры – члены сельскохозяйственных кооперативов</a:t>
            </a: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dirty="0" smtClean="0">
                <a:solidFill>
                  <a:srgbClr val="4D4D4D"/>
                </a:solidFill>
              </a:rPr>
              <a:t>Предприниматели приоритетных групп (</a:t>
            </a:r>
            <a:r>
              <a:rPr lang="ru-RU" altLang="ru-RU" sz="900" b="1" dirty="0" smtClean="0">
                <a:solidFill>
                  <a:srgbClr val="4D4D4D"/>
                </a:solidFill>
              </a:rPr>
              <a:t>женщины, молодежь, предприниматели старше 45 лет, инвалиды</a:t>
            </a:r>
            <a:r>
              <a:rPr lang="ru-RU" altLang="ru-RU" sz="900" dirty="0" smtClean="0">
                <a:solidFill>
                  <a:srgbClr val="4D4D4D"/>
                </a:solidFill>
              </a:rPr>
              <a:t>)</a:t>
            </a: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dirty="0" smtClean="0">
                <a:solidFill>
                  <a:srgbClr val="4D4D4D"/>
                </a:solidFill>
              </a:rPr>
              <a:t>Субъекты МСП в </a:t>
            </a:r>
            <a:r>
              <a:rPr lang="ru-RU" altLang="ru-RU" sz="900" b="1" dirty="0" smtClean="0">
                <a:solidFill>
                  <a:srgbClr val="4D4D4D"/>
                </a:solidFill>
              </a:rPr>
              <a:t>спорте и туризме</a:t>
            </a: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dirty="0" smtClean="0">
                <a:solidFill>
                  <a:srgbClr val="4D4D4D"/>
                </a:solidFill>
              </a:rPr>
              <a:t>Субъекты МСП – экспортно-ориентированные компании либо </a:t>
            </a:r>
            <a:r>
              <a:rPr lang="ru-RU" altLang="ru-RU" sz="900" b="1" dirty="0" smtClean="0">
                <a:solidFill>
                  <a:srgbClr val="4D4D4D"/>
                </a:solidFill>
              </a:rPr>
              <a:t>экспортеры, </a:t>
            </a:r>
            <a:r>
              <a:rPr lang="ru-RU" altLang="ru-RU" sz="900" dirty="0" smtClean="0">
                <a:solidFill>
                  <a:srgbClr val="4D4D4D"/>
                </a:solidFill>
              </a:rPr>
              <a:t>под </a:t>
            </a:r>
            <a:r>
              <a:rPr lang="ru-RU" altLang="ru-RU" sz="900" b="1" dirty="0" smtClean="0">
                <a:solidFill>
                  <a:srgbClr val="4D4D4D"/>
                </a:solidFill>
              </a:rPr>
              <a:t>залог прав на интеллектуальную собственность</a:t>
            </a:r>
            <a:endParaRPr lang="ru-RU" altLang="ru-RU" sz="900" b="1" dirty="0">
              <a:solidFill>
                <a:srgbClr val="4D4D4D"/>
              </a:solidFill>
            </a:endParaRP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ru-RU" altLang="ru-RU" sz="900" b="1" dirty="0"/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1005784" y="836712"/>
            <a:ext cx="7814688" cy="11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100" b="1" dirty="0" smtClean="0"/>
              <a:t>УЧАСТИЕ В ГОСУДАРСТВЕННЫХ ПРОГРАММАХ ПОДДЕРЖКИ МСП</a:t>
            </a:r>
          </a:p>
          <a:p>
            <a:endParaRPr lang="ru-RU" altLang="ru-RU" sz="600" i="1" dirty="0" smtClean="0"/>
          </a:p>
          <a:p>
            <a:pPr marL="171450" indent="-171450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050" b="1" dirty="0" smtClean="0">
                <a:solidFill>
                  <a:srgbClr val="4D4D4D"/>
                </a:solidFill>
              </a:rPr>
              <a:t>Национальный проект </a:t>
            </a:r>
            <a:r>
              <a:rPr lang="ru-RU" sz="1050" b="1" dirty="0">
                <a:solidFill>
                  <a:srgbClr val="4D4D4D"/>
                </a:solidFill>
              </a:rPr>
              <a:t>«Малое и среднее предпринимательство и поддержка индивидуальной предпринимательской инициативы»</a:t>
            </a:r>
          </a:p>
          <a:p>
            <a:pPr marL="171450" indent="-171450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050" dirty="0" smtClean="0">
                <a:solidFill>
                  <a:srgbClr val="4D4D4D"/>
                </a:solidFill>
              </a:rPr>
              <a:t>Программа субсидирования Минэкономразвития</a:t>
            </a:r>
          </a:p>
          <a:p>
            <a:pPr marL="171450" indent="-171450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050" dirty="0" smtClean="0">
                <a:solidFill>
                  <a:srgbClr val="4D4D4D"/>
                </a:solidFill>
              </a:rPr>
              <a:t>Программа </a:t>
            </a:r>
            <a:r>
              <a:rPr lang="ru-RU" sz="1050" dirty="0">
                <a:solidFill>
                  <a:srgbClr val="4D4D4D"/>
                </a:solidFill>
              </a:rPr>
              <a:t>льготного кредитования </a:t>
            </a:r>
            <a:r>
              <a:rPr lang="ru-RU" sz="1050" dirty="0" smtClean="0">
                <a:solidFill>
                  <a:srgbClr val="4D4D4D"/>
                </a:solidFill>
              </a:rPr>
              <a:t>Минсельхоза </a:t>
            </a:r>
            <a:endParaRPr lang="ru-RU" sz="1050" dirty="0">
              <a:solidFill>
                <a:srgbClr val="4D4D4D"/>
              </a:solidFill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1222128" y="2122655"/>
            <a:ext cx="7615756" cy="140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100" b="1" dirty="0" smtClean="0"/>
              <a:t>ПОДДЕРЖКА СУБЪЕКТОВ МСП</a:t>
            </a:r>
          </a:p>
          <a:p>
            <a:endParaRPr lang="ru-RU" altLang="ru-RU" sz="600" b="1" dirty="0" smtClean="0"/>
          </a:p>
          <a:p>
            <a:pPr marL="171450" indent="-171450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050" dirty="0" smtClean="0">
                <a:solidFill>
                  <a:srgbClr val="4D4D4D"/>
                </a:solidFill>
              </a:rPr>
              <a:t>Прямая кредитная поддержка субъектов МСП</a:t>
            </a:r>
          </a:p>
          <a:p>
            <a:pPr marL="171450" indent="-171450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050" dirty="0" smtClean="0">
                <a:solidFill>
                  <a:srgbClr val="4D4D4D"/>
                </a:solidFill>
              </a:rPr>
              <a:t>Прямая гарантийная поддержка субъектов МСП – участников закупок крупнейших заказчиков в рамках                             223-ФЗ и 44-ФЗ</a:t>
            </a:r>
          </a:p>
          <a:p>
            <a:pPr marL="171450" indent="-171450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050" dirty="0" smtClean="0">
                <a:solidFill>
                  <a:srgbClr val="4D4D4D"/>
                </a:solidFill>
              </a:rPr>
              <a:t>Развитие механизмов рефинансирования </a:t>
            </a:r>
            <a:r>
              <a:rPr lang="ru-RU" sz="1050" dirty="0">
                <a:solidFill>
                  <a:srgbClr val="4D4D4D"/>
                </a:solidFill>
              </a:rPr>
              <a:t>кредитов субъектам </a:t>
            </a:r>
            <a:r>
              <a:rPr lang="ru-RU" sz="1050" dirty="0" smtClean="0">
                <a:solidFill>
                  <a:srgbClr val="4D4D4D"/>
                </a:solidFill>
              </a:rPr>
              <a:t>МСП, в том числе в </a:t>
            </a:r>
            <a:r>
              <a:rPr lang="ru-RU" sz="1050" dirty="0">
                <a:solidFill>
                  <a:srgbClr val="4D4D4D"/>
                </a:solidFill>
              </a:rPr>
              <a:t>рамках мультиоригинаторной платформы </a:t>
            </a:r>
            <a:r>
              <a:rPr lang="ru-RU" sz="1050" dirty="0" smtClean="0">
                <a:solidFill>
                  <a:srgbClr val="4D4D4D"/>
                </a:solidFill>
              </a:rPr>
              <a:t>секьюритизации</a:t>
            </a:r>
            <a:endParaRPr lang="ru-RU" altLang="ru-RU" sz="1000" dirty="0">
              <a:solidFill>
                <a:srgbClr val="4D4D4D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7632848" cy="868958"/>
          </a:xfrm>
        </p:spPr>
        <p:txBody>
          <a:bodyPr/>
          <a:lstStyle/>
          <a:p>
            <a:pPr algn="l"/>
            <a:r>
              <a:rPr lang="ru-RU" sz="3200" dirty="0" smtClean="0"/>
              <a:t>Целевые ориентиры деятельности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98" name="TextBox 6"/>
          <p:cNvSpPr txBox="1">
            <a:spLocks noChangeArrowheads="1"/>
          </p:cNvSpPr>
          <p:nvPr/>
        </p:nvSpPr>
        <p:spPr bwMode="auto">
          <a:xfrm>
            <a:off x="1763713" y="977240"/>
            <a:ext cx="7128792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 smtClean="0">
                <a:solidFill>
                  <a:srgbClr val="4D4D4D"/>
                </a:solidFill>
              </a:rPr>
              <a:t>РАСШИРЕНИЕ И МАСШТАБИРОВАНИЕ ПРЯМОЙ ФИНАНСОВОЙ ПОДДЕРЖКИ СУБЪЕКТОВ МСП </a:t>
            </a:r>
            <a:r>
              <a:rPr lang="ru-RU" altLang="ru-RU" sz="1200" dirty="0" smtClean="0">
                <a:solidFill>
                  <a:srgbClr val="4D4D4D"/>
                </a:solidFill>
              </a:rPr>
              <a:t>(фокус на приоритетных и социально-значимых сегментах МСП) </a:t>
            </a:r>
            <a:endParaRPr lang="ru-RU" altLang="ru-RU" sz="1400" dirty="0" smtClean="0">
              <a:solidFill>
                <a:srgbClr val="4D4D4D"/>
              </a:solidFill>
            </a:endParaRPr>
          </a:p>
          <a:p>
            <a:endParaRPr lang="ru-RU" altLang="ru-RU" sz="1000" dirty="0" smtClean="0">
              <a:solidFill>
                <a:srgbClr val="4D4D4D"/>
              </a:solidFill>
            </a:endParaRPr>
          </a:p>
          <a:p>
            <a:endParaRPr lang="ru-RU" altLang="ru-RU" sz="1000" dirty="0">
              <a:solidFill>
                <a:srgbClr val="4D4D4D"/>
              </a:solidFill>
            </a:endParaRPr>
          </a:p>
          <a:p>
            <a:pPr lvl="0"/>
            <a:r>
              <a:rPr lang="ru-RU" sz="1400" dirty="0" smtClean="0">
                <a:solidFill>
                  <a:srgbClr val="4D4D4D"/>
                </a:solidFill>
              </a:rPr>
              <a:t>РАЗВИТИЕ И ПОВЫШЕНИЕ ЭФФЕКТИВНОСТИ КАНАЛОВ ПРОДАЖ</a:t>
            </a:r>
          </a:p>
          <a:p>
            <a:pPr lvl="0"/>
            <a:endParaRPr lang="ru-RU" sz="1000" dirty="0" smtClean="0">
              <a:solidFill>
                <a:srgbClr val="4D4D4D"/>
              </a:solidFill>
            </a:endParaRPr>
          </a:p>
          <a:p>
            <a:pPr lvl="0"/>
            <a:endParaRPr lang="ru-RU" altLang="ru-RU" sz="1000" dirty="0">
              <a:solidFill>
                <a:srgbClr val="4D4D4D"/>
              </a:solidFill>
            </a:endParaRPr>
          </a:p>
          <a:p>
            <a:pPr lvl="0"/>
            <a:r>
              <a:rPr lang="ru-RU" sz="1400" dirty="0" smtClean="0">
                <a:solidFill>
                  <a:srgbClr val="4D4D4D"/>
                </a:solidFill>
              </a:rPr>
              <a:t>РАЗВИТИЕ ТЕХНОЛОГИЧЕСКОЙ ИНФРАСТРУКУТРЫ И ПРОДУКТОВОГО ПРЕДЛОЖЕНИЯ</a:t>
            </a:r>
          </a:p>
          <a:p>
            <a:pPr lvl="0"/>
            <a:endParaRPr lang="ru-RU" sz="1000" dirty="0" smtClean="0">
              <a:solidFill>
                <a:srgbClr val="4D4D4D"/>
              </a:solidFill>
            </a:endParaRPr>
          </a:p>
          <a:p>
            <a:pPr lvl="0"/>
            <a:endParaRPr lang="ru-RU" altLang="ru-RU" sz="1000" dirty="0">
              <a:solidFill>
                <a:srgbClr val="4D4D4D"/>
              </a:solidFill>
            </a:endParaRPr>
          </a:p>
          <a:p>
            <a:pPr lvl="0"/>
            <a:r>
              <a:rPr lang="ru-RU" sz="1400" dirty="0" smtClean="0">
                <a:solidFill>
                  <a:srgbClr val="4D4D4D"/>
                </a:solidFill>
              </a:rPr>
              <a:t>ЗАПУСК И МАСШТАБИРОВАНИЕ МУЛЬТИОРИГИНАТОРНОЙ ПЛАТФОРМЫ СЕКЬЮРИТИЗАЦИИ ПОРТФЕЛЕЙ КРЕДИТОВ МСП</a:t>
            </a:r>
            <a:endParaRPr lang="ru-RU" altLang="ru-RU" sz="14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484" y="4262596"/>
            <a:ext cx="1980029" cy="369332"/>
          </a:xfrm>
          <a:prstGeom prst="rect">
            <a:avLst/>
          </a:prstGeom>
          <a:solidFill>
            <a:srgbClr val="ED1B34"/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2019                    </a:t>
            </a:r>
            <a:endParaRPr lang="ru-RU" b="1" dirty="0">
              <a:solidFill>
                <a:schemeClr val="bg1"/>
              </a:solidFill>
              <a:latin typeface="Times New Roman CYR"/>
              <a:cs typeface="Times New Roman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000408" y="5077879"/>
            <a:ext cx="440590" cy="243408"/>
            <a:chOff x="2012698" y="5411744"/>
            <a:chExt cx="440590" cy="243408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012698" y="5411744"/>
              <a:ext cx="338792" cy="242280"/>
              <a:chOff x="2826424" y="4068667"/>
              <a:chExt cx="693541" cy="937613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2826424" y="4068667"/>
                <a:ext cx="477520" cy="937613"/>
                <a:chOff x="4759444" y="5679440"/>
                <a:chExt cx="477520" cy="937613"/>
              </a:xfrm>
            </p:grpSpPr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4759444" y="5679440"/>
                  <a:ext cx="477520" cy="488131"/>
                </a:xfrm>
                <a:prstGeom prst="line">
                  <a:avLst/>
                </a:prstGeom>
                <a:ln w="15875" cap="rnd">
                  <a:solidFill>
                    <a:srgbClr val="ED1B3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H="1">
                  <a:off x="4774141" y="6167571"/>
                  <a:ext cx="462823" cy="449482"/>
                </a:xfrm>
                <a:prstGeom prst="line">
                  <a:avLst/>
                </a:prstGeom>
                <a:ln w="15875" cap="rnd">
                  <a:solidFill>
                    <a:srgbClr val="ED1B3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Группа 14"/>
              <p:cNvGrpSpPr/>
              <p:nvPr/>
            </p:nvGrpSpPr>
            <p:grpSpPr>
              <a:xfrm>
                <a:off x="3042445" y="4068667"/>
                <a:ext cx="477520" cy="937613"/>
                <a:chOff x="4759444" y="5679440"/>
                <a:chExt cx="477520" cy="937613"/>
              </a:xfrm>
            </p:grpSpPr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4759444" y="5679440"/>
                  <a:ext cx="477520" cy="488131"/>
                </a:xfrm>
                <a:prstGeom prst="line">
                  <a:avLst/>
                </a:prstGeom>
                <a:ln w="15875" cap="rnd">
                  <a:solidFill>
                    <a:srgbClr val="ED1B3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flipH="1">
                  <a:off x="4774141" y="6167571"/>
                  <a:ext cx="462823" cy="449482"/>
                </a:xfrm>
                <a:prstGeom prst="line">
                  <a:avLst/>
                </a:prstGeom>
                <a:ln w="15875" cap="rnd">
                  <a:solidFill>
                    <a:srgbClr val="ED1B3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220021" y="5412872"/>
              <a:ext cx="233267" cy="126133"/>
            </a:xfrm>
            <a:prstGeom prst="line">
              <a:avLst/>
            </a:prstGeom>
            <a:ln w="15875" cap="rnd">
              <a:solidFill>
                <a:srgbClr val="ED1B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2227200" y="5539005"/>
              <a:ext cx="226088" cy="116147"/>
            </a:xfrm>
            <a:prstGeom prst="line">
              <a:avLst/>
            </a:prstGeom>
            <a:ln w="15875" cap="rnd">
              <a:solidFill>
                <a:srgbClr val="ED1B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1589537" y="4968751"/>
            <a:ext cx="2848552" cy="461665"/>
          </a:xfrm>
          <a:prstGeom prst="rect">
            <a:avLst/>
          </a:prstGeom>
          <a:solidFill>
            <a:srgbClr val="0072BC"/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endParaRPr lang="ru-RU" sz="5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ДОКАПИТАЛИЗАЦИЯ БАНКА*</a:t>
            </a:r>
          </a:p>
          <a:p>
            <a:pPr algn="ctr"/>
            <a:endParaRPr lang="ru-RU" sz="5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8559" y="4737918"/>
            <a:ext cx="1789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2BC"/>
                </a:solidFill>
              </a:rPr>
              <a:t>5</a:t>
            </a:r>
            <a:r>
              <a:rPr lang="ru-RU" sz="1400" b="1" dirty="0" smtClean="0">
                <a:solidFill>
                  <a:srgbClr val="0072BC"/>
                </a:solidFill>
              </a:rPr>
              <a:t> </a:t>
            </a:r>
            <a:r>
              <a:rPr lang="ru-RU" sz="2000" dirty="0" smtClean="0">
                <a:solidFill>
                  <a:srgbClr val="0072BC"/>
                </a:solidFill>
              </a:rPr>
              <a:t>млрд руб.</a:t>
            </a:r>
            <a:endParaRPr lang="ru-RU" sz="2000" dirty="0">
              <a:solidFill>
                <a:srgbClr val="0072B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045" y="5693186"/>
            <a:ext cx="8702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* В соответствии с национальным проектом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«Малое и среднее предпринимательство и поддержка индивидуальной предпринимательской инициативы»</a:t>
            </a:r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674406"/>
            <a:ext cx="504081" cy="37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88" y="2295318"/>
            <a:ext cx="516730" cy="36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Рисунок 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2"/>
          <a:stretch/>
        </p:blipFill>
        <p:spPr>
          <a:xfrm>
            <a:off x="827584" y="900890"/>
            <a:ext cx="725339" cy="5620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roup 1569"/>
          <p:cNvGrpSpPr/>
          <p:nvPr/>
        </p:nvGrpSpPr>
        <p:grpSpPr>
          <a:xfrm>
            <a:off x="1048866" y="3065472"/>
            <a:ext cx="282774" cy="310909"/>
            <a:chOff x="6027738" y="8491538"/>
            <a:chExt cx="374650" cy="619125"/>
          </a:xfrm>
          <a:solidFill>
            <a:schemeClr val="accent1">
              <a:lumMod val="50000"/>
            </a:schemeClr>
          </a:solidFill>
        </p:grpSpPr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6027738" y="8763000"/>
              <a:ext cx="374650" cy="347663"/>
            </a:xfrm>
            <a:custGeom>
              <a:avLst/>
              <a:gdLst>
                <a:gd name="T0" fmla="*/ 64 w 128"/>
                <a:gd name="T1" fmla="*/ 119 h 119"/>
                <a:gd name="T2" fmla="*/ 64 w 128"/>
                <a:gd name="T3" fmla="*/ 119 h 119"/>
                <a:gd name="T4" fmla="*/ 0 w 128"/>
                <a:gd name="T5" fmla="*/ 55 h 119"/>
                <a:gd name="T6" fmla="*/ 0 w 128"/>
                <a:gd name="T7" fmla="*/ 11 h 119"/>
                <a:gd name="T8" fmla="*/ 5 w 128"/>
                <a:gd name="T9" fmla="*/ 1 h 119"/>
                <a:gd name="T10" fmla="*/ 9 w 128"/>
                <a:gd name="T11" fmla="*/ 0 h 119"/>
                <a:gd name="T12" fmla="*/ 119 w 128"/>
                <a:gd name="T13" fmla="*/ 0 h 119"/>
                <a:gd name="T14" fmla="*/ 123 w 128"/>
                <a:gd name="T15" fmla="*/ 1 h 119"/>
                <a:gd name="T16" fmla="*/ 128 w 128"/>
                <a:gd name="T17" fmla="*/ 11 h 119"/>
                <a:gd name="T18" fmla="*/ 128 w 128"/>
                <a:gd name="T19" fmla="*/ 55 h 119"/>
                <a:gd name="T20" fmla="*/ 64 w 128"/>
                <a:gd name="T21" fmla="*/ 119 h 119"/>
                <a:gd name="T22" fmla="*/ 12 w 128"/>
                <a:gd name="T23" fmla="*/ 12 h 119"/>
                <a:gd name="T24" fmla="*/ 12 w 128"/>
                <a:gd name="T25" fmla="*/ 55 h 119"/>
                <a:gd name="T26" fmla="*/ 64 w 128"/>
                <a:gd name="T27" fmla="*/ 107 h 119"/>
                <a:gd name="T28" fmla="*/ 116 w 128"/>
                <a:gd name="T29" fmla="*/ 55 h 119"/>
                <a:gd name="T30" fmla="*/ 116 w 128"/>
                <a:gd name="T31" fmla="*/ 12 h 119"/>
                <a:gd name="T32" fmla="*/ 12 w 128"/>
                <a:gd name="T33" fmla="*/ 1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19">
                  <a:moveTo>
                    <a:pt x="64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29" y="119"/>
                    <a:pt x="0" y="9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2" y="3"/>
                    <a:pt x="5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0" y="0"/>
                    <a:pt x="122" y="0"/>
                    <a:pt x="123" y="1"/>
                  </a:cubicBezTo>
                  <a:cubicBezTo>
                    <a:pt x="126" y="3"/>
                    <a:pt x="128" y="7"/>
                    <a:pt x="128" y="11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128" y="90"/>
                    <a:pt x="99" y="119"/>
                    <a:pt x="64" y="119"/>
                  </a:cubicBezTo>
                  <a:close/>
                  <a:moveTo>
                    <a:pt x="12" y="12"/>
                  </a:moveTo>
                  <a:cubicBezTo>
                    <a:pt x="12" y="55"/>
                    <a:pt x="12" y="55"/>
                    <a:pt x="12" y="55"/>
                  </a:cubicBezTo>
                  <a:cubicBezTo>
                    <a:pt x="12" y="83"/>
                    <a:pt x="35" y="107"/>
                    <a:pt x="64" y="107"/>
                  </a:cubicBezTo>
                  <a:cubicBezTo>
                    <a:pt x="92" y="107"/>
                    <a:pt x="116" y="83"/>
                    <a:pt x="116" y="55"/>
                  </a:cubicBezTo>
                  <a:cubicBezTo>
                    <a:pt x="116" y="12"/>
                    <a:pt x="116" y="12"/>
                    <a:pt x="116" y="12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6072188" y="8491538"/>
              <a:ext cx="285750" cy="257175"/>
            </a:xfrm>
            <a:custGeom>
              <a:avLst/>
              <a:gdLst>
                <a:gd name="T0" fmla="*/ 92 w 98"/>
                <a:gd name="T1" fmla="*/ 88 h 88"/>
                <a:gd name="T2" fmla="*/ 86 w 98"/>
                <a:gd name="T3" fmla="*/ 82 h 88"/>
                <a:gd name="T4" fmla="*/ 86 w 98"/>
                <a:gd name="T5" fmla="*/ 49 h 88"/>
                <a:gd name="T6" fmla="*/ 49 w 98"/>
                <a:gd name="T7" fmla="*/ 12 h 88"/>
                <a:gd name="T8" fmla="*/ 12 w 98"/>
                <a:gd name="T9" fmla="*/ 49 h 88"/>
                <a:gd name="T10" fmla="*/ 12 w 98"/>
                <a:gd name="T11" fmla="*/ 82 h 88"/>
                <a:gd name="T12" fmla="*/ 6 w 98"/>
                <a:gd name="T13" fmla="*/ 88 h 88"/>
                <a:gd name="T14" fmla="*/ 0 w 98"/>
                <a:gd name="T15" fmla="*/ 82 h 88"/>
                <a:gd name="T16" fmla="*/ 0 w 98"/>
                <a:gd name="T17" fmla="*/ 49 h 88"/>
                <a:gd name="T18" fmla="*/ 49 w 98"/>
                <a:gd name="T19" fmla="*/ 0 h 88"/>
                <a:gd name="T20" fmla="*/ 98 w 98"/>
                <a:gd name="T21" fmla="*/ 49 h 88"/>
                <a:gd name="T22" fmla="*/ 98 w 98"/>
                <a:gd name="T23" fmla="*/ 82 h 88"/>
                <a:gd name="T24" fmla="*/ 92 w 9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88">
                  <a:moveTo>
                    <a:pt x="92" y="88"/>
                  </a:moveTo>
                  <a:cubicBezTo>
                    <a:pt x="89" y="88"/>
                    <a:pt x="86" y="85"/>
                    <a:pt x="86" y="82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29"/>
                    <a:pt x="69" y="12"/>
                    <a:pt x="49" y="12"/>
                  </a:cubicBezTo>
                  <a:cubicBezTo>
                    <a:pt x="28" y="12"/>
                    <a:pt x="12" y="29"/>
                    <a:pt x="12" y="49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9" y="88"/>
                    <a:pt x="6" y="88"/>
                  </a:cubicBezTo>
                  <a:cubicBezTo>
                    <a:pt x="2" y="88"/>
                    <a:pt x="0" y="85"/>
                    <a:pt x="0" y="8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76" y="0"/>
                    <a:pt x="98" y="22"/>
                    <a:pt x="98" y="49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5"/>
                    <a:pt x="95" y="88"/>
                    <a:pt x="92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6172201" y="8842375"/>
              <a:ext cx="84138" cy="187325"/>
            </a:xfrm>
            <a:custGeom>
              <a:avLst/>
              <a:gdLst>
                <a:gd name="T0" fmla="*/ 20 w 29"/>
                <a:gd name="T1" fmla="*/ 64 h 64"/>
                <a:gd name="T2" fmla="*/ 9 w 29"/>
                <a:gd name="T3" fmla="*/ 64 h 64"/>
                <a:gd name="T4" fmla="*/ 5 w 29"/>
                <a:gd name="T5" fmla="*/ 59 h 64"/>
                <a:gd name="T6" fmla="*/ 8 w 29"/>
                <a:gd name="T7" fmla="*/ 28 h 64"/>
                <a:gd name="T8" fmla="*/ 0 w 29"/>
                <a:gd name="T9" fmla="*/ 15 h 64"/>
                <a:gd name="T10" fmla="*/ 15 w 29"/>
                <a:gd name="T11" fmla="*/ 0 h 64"/>
                <a:gd name="T12" fmla="*/ 29 w 29"/>
                <a:gd name="T13" fmla="*/ 15 h 64"/>
                <a:gd name="T14" fmla="*/ 22 w 29"/>
                <a:gd name="T15" fmla="*/ 28 h 64"/>
                <a:gd name="T16" fmla="*/ 25 w 29"/>
                <a:gd name="T17" fmla="*/ 59 h 64"/>
                <a:gd name="T18" fmla="*/ 20 w 29"/>
                <a:gd name="T1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64">
                  <a:moveTo>
                    <a:pt x="20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7" y="64"/>
                    <a:pt x="5" y="62"/>
                    <a:pt x="5" y="5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3" y="25"/>
                    <a:pt x="0" y="20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20"/>
                    <a:pt x="26" y="25"/>
                    <a:pt x="22" y="2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2"/>
                    <a:pt x="23" y="64"/>
                    <a:pt x="2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035062" y="4171078"/>
            <a:ext cx="1888327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24" y="3865002"/>
            <a:ext cx="628788" cy="73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7992888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Основные направления деятельности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33879"/>
              </p:ext>
            </p:extLst>
          </p:nvPr>
        </p:nvGraphicFramePr>
        <p:xfrm>
          <a:off x="920624" y="-89780"/>
          <a:ext cx="8038066" cy="3601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7"/>
                <a:gridCol w="288032"/>
                <a:gridCol w="1800200"/>
                <a:gridCol w="1845377"/>
              </a:tblGrid>
              <a:tr h="95590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cs typeface="Times New Roman"/>
                      </a:endParaRPr>
                    </a:p>
                  </a:txBody>
                  <a:tcPr marL="4556" marR="455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cs typeface="Times New Roman"/>
                      </a:endParaRPr>
                    </a:p>
                  </a:txBody>
                  <a:tcPr marL="4556" marR="455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6" marR="455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667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cs typeface="Times New Roman"/>
                      </a:endParaRPr>
                    </a:p>
                  </a:txBody>
                  <a:tcPr marL="4556" marR="4556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/>
                        </a:rPr>
                        <a:t> 2018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cs typeface="Times New Roman"/>
                      </a:endParaRPr>
                    </a:p>
                  </a:txBody>
                  <a:tcPr marL="4556" marR="4556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cs typeface="Times New Roman"/>
                      </a:endParaRPr>
                    </a:p>
                  </a:txBody>
                  <a:tcPr marL="4556" marR="4556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0072BC"/>
                    </a:solidFill>
                  </a:tcPr>
                </a:tc>
              </a:tr>
              <a:tr h="935161">
                <a:tc>
                  <a:txBody>
                    <a:bodyPr/>
                    <a:lstStyle/>
                    <a:p>
                      <a:pPr marL="144000" lvl="0"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ru-RU" sz="1600" baseline="0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Прямая </a:t>
                      </a:r>
                      <a:r>
                        <a:rPr lang="ru-RU" sz="1600" b="1" baseline="0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кредитная</a:t>
                      </a:r>
                      <a:r>
                        <a:rPr lang="ru-RU" sz="1600" baseline="0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 поддержка субъектов МСП</a:t>
                      </a:r>
                      <a:endParaRPr lang="ru-RU" sz="1600" dirty="0" smtClean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4556" marR="455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lvl="0"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+mj-lt"/>
                      </a:endParaRPr>
                    </a:p>
                  </a:txBody>
                  <a:tcPr marL="4556" marR="455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800" b="1" dirty="0" smtClean="0">
                          <a:effectLst/>
                          <a:latin typeface="+mj-lt"/>
                          <a:cs typeface="Times New Roman"/>
                        </a:rPr>
                        <a:t>49,1</a:t>
                      </a:r>
                      <a:r>
                        <a:rPr lang="ru-RU" sz="1400" b="1" dirty="0" smtClean="0">
                          <a:effectLst/>
                          <a:latin typeface="+mj-lt"/>
                          <a:cs typeface="Times New Roman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+mj-lt"/>
                          <a:cs typeface="Times New Roman"/>
                        </a:rPr>
                        <a:t>млрд руб.</a:t>
                      </a:r>
                      <a:endParaRPr lang="ru-RU" sz="1400" b="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18000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800" b="1" dirty="0" smtClean="0">
                          <a:effectLst/>
                          <a:latin typeface="+mj-lt"/>
                          <a:cs typeface="Times New Roman"/>
                        </a:rPr>
                        <a:t>50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млрд руб.</a:t>
                      </a:r>
                    </a:p>
                  </a:txBody>
                  <a:tcPr marL="18000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5104">
                <a:tc>
                  <a:txBody>
                    <a:bodyPr/>
                    <a:lstStyle/>
                    <a:p>
                      <a:pPr marL="144000" lvl="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Прямая </a:t>
                      </a:r>
                      <a:r>
                        <a:rPr lang="ru-RU" sz="1600" b="1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гарантийная</a:t>
                      </a:r>
                      <a:r>
                        <a:rPr lang="ru-RU" sz="1600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 поддержка субъектов МСП – участников закупок в рамках 223-ФЗ и 44-ФЗ</a:t>
                      </a:r>
                      <a:endParaRPr lang="ru-RU" sz="1600" dirty="0">
                        <a:solidFill>
                          <a:srgbClr val="4D4D4D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56" marR="455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lvl="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endParaRPr lang="ru-RU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56" marR="455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800" b="1" dirty="0" smtClean="0">
                          <a:effectLst/>
                          <a:latin typeface="+mj-lt"/>
                          <a:cs typeface="Times New Roman"/>
                        </a:rPr>
                        <a:t>19,2</a:t>
                      </a:r>
                      <a:r>
                        <a:rPr lang="ru-RU" sz="1400" b="1" dirty="0" smtClean="0">
                          <a:effectLst/>
                          <a:latin typeface="+mj-lt"/>
                          <a:cs typeface="Times New Roman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+mj-lt"/>
                          <a:cs typeface="Times New Roman"/>
                        </a:rPr>
                        <a:t>млрд руб.</a:t>
                      </a:r>
                      <a:endParaRPr lang="ru-RU" sz="1400" b="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18000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800" b="1" dirty="0" smtClean="0">
                          <a:effectLst/>
                          <a:latin typeface="+mj-lt"/>
                          <a:cs typeface="Times New Roman"/>
                        </a:rPr>
                        <a:t>21,0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млрд руб.</a:t>
                      </a:r>
                      <a:endParaRPr lang="ru-RU" sz="1400" b="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180000" marR="17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4" y="2677892"/>
            <a:ext cx="528482" cy="46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69753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8160"/>
            <a:ext cx="589095" cy="54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107504" y="3934671"/>
            <a:ext cx="2228053" cy="2100763"/>
            <a:chOff x="107504" y="4158630"/>
            <a:chExt cx="2228053" cy="2100763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107504" y="4158630"/>
              <a:ext cx="2228053" cy="397789"/>
              <a:chOff x="323528" y="4158630"/>
              <a:chExt cx="2228053" cy="397789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323528" y="4158630"/>
                <a:ext cx="2228053" cy="397789"/>
                <a:chOff x="323528" y="4152859"/>
                <a:chExt cx="2228053" cy="397789"/>
              </a:xfrm>
            </p:grpSpPr>
            <p:grpSp>
              <p:nvGrpSpPr>
                <p:cNvPr id="23" name="Group 1729"/>
                <p:cNvGrpSpPr/>
                <p:nvPr/>
              </p:nvGrpSpPr>
              <p:grpSpPr>
                <a:xfrm>
                  <a:off x="323528" y="4152859"/>
                  <a:ext cx="316094" cy="317132"/>
                  <a:chOff x="5641976" y="11591925"/>
                  <a:chExt cx="482600" cy="484188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24" name="Freeform 490"/>
                  <p:cNvSpPr>
                    <a:spLocks noEditPoints="1"/>
                  </p:cNvSpPr>
                  <p:nvPr/>
                </p:nvSpPr>
                <p:spPr bwMode="auto">
                  <a:xfrm>
                    <a:off x="5641976" y="11591925"/>
                    <a:ext cx="482600" cy="484188"/>
                  </a:xfrm>
                  <a:custGeom>
                    <a:avLst/>
                    <a:gdLst>
                      <a:gd name="T0" fmla="*/ 83 w 165"/>
                      <a:gd name="T1" fmla="*/ 166 h 166"/>
                      <a:gd name="T2" fmla="*/ 0 w 165"/>
                      <a:gd name="T3" fmla="*/ 83 h 166"/>
                      <a:gd name="T4" fmla="*/ 83 w 165"/>
                      <a:gd name="T5" fmla="*/ 0 h 166"/>
                      <a:gd name="T6" fmla="*/ 165 w 165"/>
                      <a:gd name="T7" fmla="*/ 83 h 166"/>
                      <a:gd name="T8" fmla="*/ 83 w 165"/>
                      <a:gd name="T9" fmla="*/ 166 h 166"/>
                      <a:gd name="T10" fmla="*/ 83 w 165"/>
                      <a:gd name="T11" fmla="*/ 12 h 166"/>
                      <a:gd name="T12" fmla="*/ 12 w 165"/>
                      <a:gd name="T13" fmla="*/ 83 h 166"/>
                      <a:gd name="T14" fmla="*/ 83 w 165"/>
                      <a:gd name="T15" fmla="*/ 154 h 166"/>
                      <a:gd name="T16" fmla="*/ 153 w 165"/>
                      <a:gd name="T17" fmla="*/ 83 h 166"/>
                      <a:gd name="T18" fmla="*/ 83 w 165"/>
                      <a:gd name="T19" fmla="*/ 12 h 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5" h="166">
                        <a:moveTo>
                          <a:pt x="83" y="166"/>
                        </a:moveTo>
                        <a:cubicBezTo>
                          <a:pt x="37" y="166"/>
                          <a:pt x="0" y="128"/>
                          <a:pt x="0" y="83"/>
                        </a:cubicBezTo>
                        <a:cubicBezTo>
                          <a:pt x="0" y="37"/>
                          <a:pt x="37" y="0"/>
                          <a:pt x="83" y="0"/>
                        </a:cubicBezTo>
                        <a:cubicBezTo>
                          <a:pt x="128" y="0"/>
                          <a:pt x="165" y="37"/>
                          <a:pt x="165" y="83"/>
                        </a:cubicBezTo>
                        <a:cubicBezTo>
                          <a:pt x="165" y="128"/>
                          <a:pt x="128" y="166"/>
                          <a:pt x="83" y="166"/>
                        </a:cubicBezTo>
                        <a:close/>
                        <a:moveTo>
                          <a:pt x="83" y="12"/>
                        </a:moveTo>
                        <a:cubicBezTo>
                          <a:pt x="44" y="12"/>
                          <a:pt x="12" y="44"/>
                          <a:pt x="12" y="83"/>
                        </a:cubicBezTo>
                        <a:cubicBezTo>
                          <a:pt x="12" y="122"/>
                          <a:pt x="44" y="154"/>
                          <a:pt x="83" y="154"/>
                        </a:cubicBezTo>
                        <a:cubicBezTo>
                          <a:pt x="122" y="154"/>
                          <a:pt x="153" y="122"/>
                          <a:pt x="153" y="83"/>
                        </a:cubicBezTo>
                        <a:cubicBezTo>
                          <a:pt x="153" y="44"/>
                          <a:pt x="122" y="12"/>
                          <a:pt x="8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9533" tIns="44766" rIns="89533" bIns="4476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0833"/>
                    <a:endParaRPr lang="en-US" sz="2073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" name="Freeform 491"/>
                  <p:cNvSpPr>
                    <a:spLocks noEditPoints="1"/>
                  </p:cNvSpPr>
                  <p:nvPr/>
                </p:nvSpPr>
                <p:spPr bwMode="auto">
                  <a:xfrm>
                    <a:off x="5803901" y="11752263"/>
                    <a:ext cx="163513" cy="163513"/>
                  </a:xfrm>
                  <a:custGeom>
                    <a:avLst/>
                    <a:gdLst>
                      <a:gd name="T0" fmla="*/ 28 w 56"/>
                      <a:gd name="T1" fmla="*/ 56 h 56"/>
                      <a:gd name="T2" fmla="*/ 0 w 56"/>
                      <a:gd name="T3" fmla="*/ 28 h 56"/>
                      <a:gd name="T4" fmla="*/ 28 w 56"/>
                      <a:gd name="T5" fmla="*/ 0 h 56"/>
                      <a:gd name="T6" fmla="*/ 56 w 56"/>
                      <a:gd name="T7" fmla="*/ 28 h 56"/>
                      <a:gd name="T8" fmla="*/ 28 w 56"/>
                      <a:gd name="T9" fmla="*/ 56 h 56"/>
                      <a:gd name="T10" fmla="*/ 28 w 56"/>
                      <a:gd name="T11" fmla="*/ 12 h 56"/>
                      <a:gd name="T12" fmla="*/ 12 w 56"/>
                      <a:gd name="T13" fmla="*/ 28 h 56"/>
                      <a:gd name="T14" fmla="*/ 28 w 56"/>
                      <a:gd name="T15" fmla="*/ 44 h 56"/>
                      <a:gd name="T16" fmla="*/ 44 w 56"/>
                      <a:gd name="T17" fmla="*/ 28 h 56"/>
                      <a:gd name="T18" fmla="*/ 28 w 56"/>
                      <a:gd name="T19" fmla="*/ 12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6" h="56">
                        <a:moveTo>
                          <a:pt x="28" y="56"/>
                        </a:moveTo>
                        <a:cubicBezTo>
                          <a:pt x="12" y="56"/>
                          <a:pt x="0" y="43"/>
                          <a:pt x="0" y="28"/>
                        </a:cubicBezTo>
                        <a:cubicBezTo>
                          <a:pt x="0" y="13"/>
                          <a:pt x="12" y="0"/>
                          <a:pt x="28" y="0"/>
                        </a:cubicBezTo>
                        <a:cubicBezTo>
                          <a:pt x="43" y="0"/>
                          <a:pt x="56" y="13"/>
                          <a:pt x="56" y="28"/>
                        </a:cubicBezTo>
                        <a:cubicBezTo>
                          <a:pt x="56" y="43"/>
                          <a:pt x="43" y="56"/>
                          <a:pt x="28" y="56"/>
                        </a:cubicBezTo>
                        <a:close/>
                        <a:moveTo>
                          <a:pt x="28" y="12"/>
                        </a:moveTo>
                        <a:cubicBezTo>
                          <a:pt x="19" y="12"/>
                          <a:pt x="12" y="19"/>
                          <a:pt x="12" y="28"/>
                        </a:cubicBezTo>
                        <a:cubicBezTo>
                          <a:pt x="12" y="37"/>
                          <a:pt x="19" y="44"/>
                          <a:pt x="28" y="44"/>
                        </a:cubicBezTo>
                        <a:cubicBezTo>
                          <a:pt x="37" y="44"/>
                          <a:pt x="44" y="37"/>
                          <a:pt x="44" y="28"/>
                        </a:cubicBezTo>
                        <a:cubicBezTo>
                          <a:pt x="44" y="19"/>
                          <a:pt x="37" y="12"/>
                          <a:pt x="28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9533" tIns="44766" rIns="89533" bIns="4476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0833"/>
                    <a:endParaRPr lang="en-US" sz="2073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" name="Freeform 492"/>
                  <p:cNvSpPr>
                    <a:spLocks/>
                  </p:cNvSpPr>
                  <p:nvPr/>
                </p:nvSpPr>
                <p:spPr bwMode="auto">
                  <a:xfrm>
                    <a:off x="5641976" y="11815763"/>
                    <a:ext cx="107950" cy="36513"/>
                  </a:xfrm>
                  <a:custGeom>
                    <a:avLst/>
                    <a:gdLst>
                      <a:gd name="T0" fmla="*/ 31 w 37"/>
                      <a:gd name="T1" fmla="*/ 12 h 12"/>
                      <a:gd name="T2" fmla="*/ 6 w 37"/>
                      <a:gd name="T3" fmla="*/ 12 h 12"/>
                      <a:gd name="T4" fmla="*/ 0 w 37"/>
                      <a:gd name="T5" fmla="*/ 6 h 12"/>
                      <a:gd name="T6" fmla="*/ 6 w 37"/>
                      <a:gd name="T7" fmla="*/ 0 h 12"/>
                      <a:gd name="T8" fmla="*/ 31 w 37"/>
                      <a:gd name="T9" fmla="*/ 0 h 12"/>
                      <a:gd name="T10" fmla="*/ 37 w 37"/>
                      <a:gd name="T11" fmla="*/ 6 h 12"/>
                      <a:gd name="T12" fmla="*/ 31 w 37"/>
                      <a:gd name="T13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" h="12">
                        <a:moveTo>
                          <a:pt x="31" y="12"/>
                        </a:move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3" y="12"/>
                          <a:pt x="0" y="9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35" y="0"/>
                          <a:pt x="37" y="3"/>
                          <a:pt x="37" y="6"/>
                        </a:cubicBezTo>
                        <a:cubicBezTo>
                          <a:pt x="37" y="9"/>
                          <a:pt x="35" y="12"/>
                          <a:pt x="31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9533" tIns="44766" rIns="89533" bIns="4476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0833"/>
                    <a:endParaRPr lang="en-US" sz="2073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7" name="Freeform 493"/>
                  <p:cNvSpPr>
                    <a:spLocks/>
                  </p:cNvSpPr>
                  <p:nvPr/>
                </p:nvSpPr>
                <p:spPr bwMode="auto">
                  <a:xfrm>
                    <a:off x="6016626" y="11815763"/>
                    <a:ext cx="107950" cy="36513"/>
                  </a:xfrm>
                  <a:custGeom>
                    <a:avLst/>
                    <a:gdLst>
                      <a:gd name="T0" fmla="*/ 31 w 37"/>
                      <a:gd name="T1" fmla="*/ 12 h 12"/>
                      <a:gd name="T2" fmla="*/ 6 w 37"/>
                      <a:gd name="T3" fmla="*/ 12 h 12"/>
                      <a:gd name="T4" fmla="*/ 0 w 37"/>
                      <a:gd name="T5" fmla="*/ 6 h 12"/>
                      <a:gd name="T6" fmla="*/ 6 w 37"/>
                      <a:gd name="T7" fmla="*/ 0 h 12"/>
                      <a:gd name="T8" fmla="*/ 31 w 37"/>
                      <a:gd name="T9" fmla="*/ 0 h 12"/>
                      <a:gd name="T10" fmla="*/ 37 w 37"/>
                      <a:gd name="T11" fmla="*/ 6 h 12"/>
                      <a:gd name="T12" fmla="*/ 31 w 37"/>
                      <a:gd name="T13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" h="12">
                        <a:moveTo>
                          <a:pt x="31" y="12"/>
                        </a:move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3" y="12"/>
                          <a:pt x="0" y="9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35" y="0"/>
                          <a:pt x="37" y="3"/>
                          <a:pt x="37" y="6"/>
                        </a:cubicBezTo>
                        <a:cubicBezTo>
                          <a:pt x="37" y="9"/>
                          <a:pt x="35" y="12"/>
                          <a:pt x="31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9533" tIns="44766" rIns="89533" bIns="4476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0833"/>
                    <a:endParaRPr lang="en-US" sz="2073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8" name="Freeform 494"/>
                  <p:cNvSpPr>
                    <a:spLocks/>
                  </p:cNvSpPr>
                  <p:nvPr/>
                </p:nvSpPr>
                <p:spPr bwMode="auto">
                  <a:xfrm>
                    <a:off x="5867401" y="11964988"/>
                    <a:ext cx="34925" cy="111125"/>
                  </a:xfrm>
                  <a:custGeom>
                    <a:avLst/>
                    <a:gdLst>
                      <a:gd name="T0" fmla="*/ 6 w 12"/>
                      <a:gd name="T1" fmla="*/ 38 h 38"/>
                      <a:gd name="T2" fmla="*/ 0 w 12"/>
                      <a:gd name="T3" fmla="*/ 32 h 38"/>
                      <a:gd name="T4" fmla="*/ 0 w 12"/>
                      <a:gd name="T5" fmla="*/ 6 h 38"/>
                      <a:gd name="T6" fmla="*/ 6 w 12"/>
                      <a:gd name="T7" fmla="*/ 0 h 38"/>
                      <a:gd name="T8" fmla="*/ 12 w 12"/>
                      <a:gd name="T9" fmla="*/ 6 h 38"/>
                      <a:gd name="T10" fmla="*/ 12 w 12"/>
                      <a:gd name="T11" fmla="*/ 32 h 38"/>
                      <a:gd name="T12" fmla="*/ 6 w 12"/>
                      <a:gd name="T13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38">
                        <a:moveTo>
                          <a:pt x="6" y="38"/>
                        </a:moveTo>
                        <a:cubicBezTo>
                          <a:pt x="2" y="38"/>
                          <a:pt x="0" y="35"/>
                          <a:pt x="0" y="32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9" y="0"/>
                          <a:pt x="12" y="3"/>
                          <a:pt x="12" y="6"/>
                        </a:cubicBezTo>
                        <a:cubicBezTo>
                          <a:pt x="12" y="32"/>
                          <a:pt x="12" y="32"/>
                          <a:pt x="12" y="32"/>
                        </a:cubicBezTo>
                        <a:cubicBezTo>
                          <a:pt x="12" y="35"/>
                          <a:pt x="9" y="38"/>
                          <a:pt x="6" y="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9533" tIns="44766" rIns="89533" bIns="4476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0833"/>
                    <a:endParaRPr lang="en-US" sz="2073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9" name="Freeform 495"/>
                  <p:cNvSpPr>
                    <a:spLocks/>
                  </p:cNvSpPr>
                  <p:nvPr/>
                </p:nvSpPr>
                <p:spPr bwMode="auto">
                  <a:xfrm>
                    <a:off x="5867401" y="11591925"/>
                    <a:ext cx="34925" cy="107950"/>
                  </a:xfrm>
                  <a:custGeom>
                    <a:avLst/>
                    <a:gdLst>
                      <a:gd name="T0" fmla="*/ 6 w 12"/>
                      <a:gd name="T1" fmla="*/ 37 h 37"/>
                      <a:gd name="T2" fmla="*/ 0 w 12"/>
                      <a:gd name="T3" fmla="*/ 31 h 37"/>
                      <a:gd name="T4" fmla="*/ 0 w 12"/>
                      <a:gd name="T5" fmla="*/ 6 h 37"/>
                      <a:gd name="T6" fmla="*/ 6 w 12"/>
                      <a:gd name="T7" fmla="*/ 0 h 37"/>
                      <a:gd name="T8" fmla="*/ 12 w 12"/>
                      <a:gd name="T9" fmla="*/ 6 h 37"/>
                      <a:gd name="T10" fmla="*/ 12 w 12"/>
                      <a:gd name="T11" fmla="*/ 31 h 37"/>
                      <a:gd name="T12" fmla="*/ 6 w 12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37">
                        <a:moveTo>
                          <a:pt x="6" y="37"/>
                        </a:moveTo>
                        <a:cubicBezTo>
                          <a:pt x="2" y="37"/>
                          <a:pt x="0" y="35"/>
                          <a:pt x="0" y="31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9" y="0"/>
                          <a:pt x="12" y="3"/>
                          <a:pt x="12" y="6"/>
                        </a:cubicBezTo>
                        <a:cubicBezTo>
                          <a:pt x="12" y="31"/>
                          <a:pt x="12" y="31"/>
                          <a:pt x="12" y="31"/>
                        </a:cubicBezTo>
                        <a:cubicBezTo>
                          <a:pt x="12" y="35"/>
                          <a:pt x="9" y="37"/>
                          <a:pt x="6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9533" tIns="44766" rIns="89533" bIns="4476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0833"/>
                    <a:endParaRPr lang="en-US" sz="2073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323528" y="4550648"/>
                  <a:ext cx="2228053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/>
              <p:cNvSpPr txBox="1"/>
              <p:nvPr/>
            </p:nvSpPr>
            <p:spPr>
              <a:xfrm>
                <a:off x="683568" y="4310582"/>
                <a:ext cx="741550" cy="2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200" b="1" dirty="0" smtClean="0">
                    <a:solidFill>
                      <a:srgbClr val="ED1B34"/>
                    </a:solidFill>
                  </a:rPr>
                  <a:t>ФОКУС</a:t>
                </a:r>
                <a:endParaRPr lang="ru-RU" sz="1200" b="1" dirty="0">
                  <a:solidFill>
                    <a:srgbClr val="ED1B34"/>
                  </a:solidFill>
                </a:endParaRPr>
              </a:p>
            </p:txBody>
          </p:sp>
        </p:grpSp>
        <p:sp>
          <p:nvSpPr>
            <p:cNvPr id="38" name="TextBox 6"/>
            <p:cNvSpPr txBox="1">
              <a:spLocks noChangeArrowheads="1"/>
            </p:cNvSpPr>
            <p:nvPr/>
          </p:nvSpPr>
          <p:spPr bwMode="auto">
            <a:xfrm>
              <a:off x="107504" y="4674344"/>
              <a:ext cx="2228053" cy="1585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71450" indent="-171450">
                <a:buClr>
                  <a:srgbClr val="ED1B34"/>
                </a:buClr>
                <a:buFont typeface="Wingdings" pitchFamily="2" charset="2"/>
                <a:buChar char="§"/>
              </a:pPr>
              <a:r>
                <a:rPr lang="ru-RU" altLang="ru-RU" sz="1100" dirty="0" smtClean="0"/>
                <a:t>Приоритетные направления и социально-значимые сегменты МСП</a:t>
              </a:r>
            </a:p>
            <a:p>
              <a:pPr marL="171450" indent="-171450">
                <a:buClr>
                  <a:srgbClr val="ED1B34"/>
                </a:buClr>
                <a:buFont typeface="Wingdings" pitchFamily="2" charset="2"/>
                <a:buChar char="§"/>
              </a:pPr>
              <a:endParaRPr lang="ru-RU" altLang="ru-RU" sz="800" dirty="0"/>
            </a:p>
            <a:p>
              <a:pPr marL="171450" indent="-171450">
                <a:buClr>
                  <a:srgbClr val="ED1B34"/>
                </a:buClr>
                <a:buFont typeface="Wingdings" pitchFamily="2" charset="2"/>
                <a:buChar char="§"/>
              </a:pPr>
              <a:r>
                <a:rPr lang="ru-RU" altLang="ru-RU" sz="1100" dirty="0" smtClean="0"/>
                <a:t>Поддержка и реализация инициатив акционера в рамках реализации государственных программ поддержки</a:t>
              </a:r>
              <a:endParaRPr lang="ru-RU" altLang="ru-RU" sz="11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078926" y="3637089"/>
            <a:ext cx="2687877" cy="2736012"/>
            <a:chOff x="2792991" y="3861048"/>
            <a:chExt cx="2687877" cy="2736012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2792991" y="3861048"/>
              <a:ext cx="2687877" cy="695371"/>
              <a:chOff x="3409997" y="3861048"/>
              <a:chExt cx="2687877" cy="695371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3409997" y="3861048"/>
                <a:ext cx="2674171" cy="695371"/>
                <a:chOff x="467544" y="4101781"/>
                <a:chExt cx="2674171" cy="695371"/>
              </a:xfrm>
            </p:grpSpPr>
            <p:pic>
              <p:nvPicPr>
                <p:cNvPr id="20" name="Рисунок 19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44" y="4101781"/>
                  <a:ext cx="1198775" cy="623363"/>
                </a:xfrm>
                <a:prstGeom prst="rect">
                  <a:avLst/>
                </a:prstGeom>
              </p:spPr>
            </p:pic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467544" y="4797152"/>
                  <a:ext cx="2674171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4616122" y="4164405"/>
                <a:ext cx="1481752" cy="387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200" b="1" dirty="0" smtClean="0">
                    <a:solidFill>
                      <a:srgbClr val="ED1B34"/>
                    </a:solidFill>
                  </a:rPr>
                  <a:t>РЕГИОНАЛЬНОЕ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1200" b="1" dirty="0" smtClean="0">
                    <a:solidFill>
                      <a:srgbClr val="ED1B34"/>
                    </a:solidFill>
                  </a:rPr>
                  <a:t>ПОКРЫТИЕ</a:t>
                </a:r>
                <a:endParaRPr lang="ru-RU" sz="1200" b="1" dirty="0">
                  <a:solidFill>
                    <a:srgbClr val="ED1B34"/>
                  </a:solidFill>
                </a:endParaRPr>
              </a:p>
            </p:txBody>
          </p:sp>
        </p:grpSp>
        <p:sp>
          <p:nvSpPr>
            <p:cNvPr id="40" name="TextBox 6"/>
            <p:cNvSpPr txBox="1">
              <a:spLocks noChangeArrowheads="1"/>
            </p:cNvSpPr>
            <p:nvPr/>
          </p:nvSpPr>
          <p:spPr bwMode="auto">
            <a:xfrm>
              <a:off x="2792991" y="4673456"/>
              <a:ext cx="2662165" cy="1923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71450" indent="-171450">
                <a:buClr>
                  <a:srgbClr val="ED1B34"/>
                </a:buClr>
                <a:buFont typeface="Wingdings" pitchFamily="2" charset="2"/>
                <a:buChar char="§"/>
              </a:pPr>
              <a:r>
                <a:rPr lang="ru-RU" altLang="ru-RU" sz="1100" dirty="0" smtClean="0"/>
                <a:t>Поддержка МСП на всей территории России</a:t>
              </a:r>
            </a:p>
            <a:p>
              <a:pPr marL="171450" indent="-171450">
                <a:buClr>
                  <a:srgbClr val="ED1B34"/>
                </a:buClr>
                <a:buFont typeface="Wingdings" pitchFamily="2" charset="2"/>
                <a:buChar char="§"/>
              </a:pPr>
              <a:endParaRPr lang="ru-RU" altLang="ru-RU" sz="800" dirty="0"/>
            </a:p>
            <a:p>
              <a:pPr marL="171450" indent="-171450">
                <a:buClr>
                  <a:srgbClr val="ED1B34"/>
                </a:buClr>
                <a:buFont typeface="Wingdings" pitchFamily="2" charset="2"/>
                <a:buChar char="§"/>
              </a:pPr>
              <a:r>
                <a:rPr lang="ru-RU" altLang="ru-RU" sz="1100" dirty="0" smtClean="0"/>
                <a:t>Деятельность с учетом региональной специфики и потребностей конкретного региона</a:t>
              </a:r>
            </a:p>
            <a:p>
              <a:pPr marL="171450" indent="-171450">
                <a:buClr>
                  <a:srgbClr val="ED1B34"/>
                </a:buClr>
                <a:buFont typeface="Wingdings" pitchFamily="2" charset="2"/>
                <a:buChar char="§"/>
              </a:pPr>
              <a:endParaRPr lang="ru-RU" altLang="ru-RU" sz="800" dirty="0"/>
            </a:p>
            <a:p>
              <a:pPr marL="171450" indent="-171450">
                <a:buClr>
                  <a:srgbClr val="ED1B34"/>
                </a:buClr>
                <a:buFont typeface="Wingdings" pitchFamily="2" charset="2"/>
                <a:buChar char="§"/>
              </a:pPr>
              <a:r>
                <a:rPr lang="ru-RU" altLang="ru-RU" sz="1100" dirty="0" smtClean="0"/>
                <a:t>Взаимодействие с региональными и муниципальными властями в рамках региональных программ поддержки</a:t>
              </a:r>
              <a:endParaRPr lang="ru-RU" altLang="ru-RU" sz="1100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496465" y="3915760"/>
            <a:ext cx="2324007" cy="2709083"/>
            <a:chOff x="6496465" y="4139719"/>
            <a:chExt cx="2324007" cy="2709083"/>
          </a:xfrm>
        </p:grpSpPr>
        <p:sp>
          <p:nvSpPr>
            <p:cNvPr id="41" name="TextBox 6"/>
            <p:cNvSpPr txBox="1">
              <a:spLocks noChangeArrowheads="1"/>
            </p:cNvSpPr>
            <p:nvPr/>
          </p:nvSpPr>
          <p:spPr bwMode="auto">
            <a:xfrm>
              <a:off x="6496465" y="4725144"/>
              <a:ext cx="2228053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71450" indent="-171450">
                <a:buClr>
                  <a:srgbClr val="ED1B34"/>
                </a:buClr>
                <a:buFont typeface="Wingdings" pitchFamily="2" charset="2"/>
                <a:buChar char="§"/>
              </a:pPr>
              <a:r>
                <a:rPr lang="ru-RU" altLang="ru-RU" sz="1100" dirty="0"/>
                <a:t>Экспресс – обработка заявок субъектов ИМП с полностью электронным кредитным процессом</a:t>
              </a:r>
            </a:p>
            <a:p>
              <a:pPr marL="171450" indent="-171450">
                <a:buClr>
                  <a:srgbClr val="ED1B34"/>
                </a:buClr>
                <a:buFont typeface="Wingdings" pitchFamily="2" charset="2"/>
                <a:buChar char="§"/>
              </a:pPr>
              <a:endParaRPr lang="ru-RU" altLang="ru-RU" sz="1100" dirty="0"/>
            </a:p>
            <a:p>
              <a:pPr marL="171450" indent="-171450">
                <a:buClr>
                  <a:srgbClr val="ED1B34"/>
                </a:buClr>
                <a:buFont typeface="Wingdings" pitchFamily="2" charset="2"/>
                <a:buChar char="§"/>
              </a:pPr>
              <a:r>
                <a:rPr lang="ru-RU" altLang="ru-RU" sz="1100" dirty="0"/>
                <a:t>Ускорение внутренних технологических процессов</a:t>
              </a:r>
            </a:p>
            <a:p>
              <a:pPr marL="171450" indent="-171450">
                <a:buClr>
                  <a:srgbClr val="ED1B34"/>
                </a:buClr>
                <a:buFont typeface="Wingdings" pitchFamily="2" charset="2"/>
                <a:buChar char="§"/>
              </a:pPr>
              <a:endParaRPr lang="ru-RU" altLang="ru-RU" sz="1100" dirty="0"/>
            </a:p>
            <a:p>
              <a:pPr marL="171450" indent="-171450">
                <a:buClr>
                  <a:srgbClr val="ED1B34"/>
                </a:buClr>
                <a:buFont typeface="Wingdings" pitchFamily="2" charset="2"/>
                <a:buChar char="§"/>
              </a:pPr>
              <a:r>
                <a:rPr lang="ru-RU" altLang="ru-RU" sz="1100" dirty="0"/>
                <a:t>Повышение эффективности операционной модели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altLang="ru-RU" sz="11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altLang="ru-RU" sz="1100" dirty="0"/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6496465" y="4139719"/>
              <a:ext cx="2324007" cy="416700"/>
              <a:chOff x="6496465" y="4139719"/>
              <a:chExt cx="2324007" cy="416700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6496465" y="4139719"/>
                <a:ext cx="2324007" cy="416700"/>
                <a:chOff x="3400121" y="4380452"/>
                <a:chExt cx="2324007" cy="416700"/>
              </a:xfrm>
            </p:grpSpPr>
            <p:pic>
              <p:nvPicPr>
                <p:cNvPr id="16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0121" y="4380452"/>
                  <a:ext cx="504081" cy="3760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3400121" y="4797152"/>
                  <a:ext cx="2324007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7018551" y="4313416"/>
                <a:ext cx="1612044" cy="2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200" b="1" dirty="0" smtClean="0">
                    <a:solidFill>
                      <a:srgbClr val="ED1B34"/>
                    </a:solidFill>
                  </a:rPr>
                  <a:t>ЭФФЕКТИВНОСТЬ</a:t>
                </a:r>
                <a:endParaRPr lang="ru-RU" sz="1200" b="1" dirty="0">
                  <a:solidFill>
                    <a:srgbClr val="ED1B34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5274828" y="1214004"/>
            <a:ext cx="4267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i="1" dirty="0" smtClean="0">
                <a:solidFill>
                  <a:schemeClr val="bg1"/>
                </a:solidFill>
              </a:rPr>
              <a:t>факт</a:t>
            </a:r>
            <a:endParaRPr lang="ru-RU" sz="700" i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75904" y="1214004"/>
            <a:ext cx="3850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i="1" dirty="0" smtClean="0">
                <a:solidFill>
                  <a:schemeClr val="bg1"/>
                </a:solidFill>
              </a:rPr>
              <a:t>план</a:t>
            </a:r>
            <a:endParaRPr lang="ru-RU" sz="700" i="1" dirty="0">
              <a:solidFill>
                <a:schemeClr val="bg1"/>
              </a:solidFill>
            </a:endParaRPr>
          </a:p>
        </p:txBody>
      </p:sp>
      <p:sp>
        <p:nvSpPr>
          <p:cNvPr id="48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7632848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Прямая поддержка МСП. Задачи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b22pon\Downloads\map_russia.png">
            <a:extLst>
              <a:ext uri="{FF2B5EF4-FFF2-40B4-BE49-F238E27FC236}">
                <a16:creationId xmlns="" xmlns:a16="http://schemas.microsoft.com/office/drawing/2014/main" id="{3E5322A4-DFD1-BC40-9856-834E314E8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335"/>
            <a:ext cx="9144000" cy="52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72">
            <a:extLst>
              <a:ext uri="{FF2B5EF4-FFF2-40B4-BE49-F238E27FC236}">
                <a16:creationId xmlns="" xmlns:a16="http://schemas.microsoft.com/office/drawing/2014/main" id="{C4D8457B-76B9-4E46-BCB2-778E2BE21B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66450" y="5260378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Freeform 72">
            <a:extLst>
              <a:ext uri="{FF2B5EF4-FFF2-40B4-BE49-F238E27FC236}">
                <a16:creationId xmlns="" xmlns:a16="http://schemas.microsoft.com/office/drawing/2014/main" id="{63FFAB14-9333-C848-8A24-ED7C3D32F9A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2095" y="4644002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" name="Freeform 72">
            <a:extLst>
              <a:ext uri="{FF2B5EF4-FFF2-40B4-BE49-F238E27FC236}">
                <a16:creationId xmlns="" xmlns:a16="http://schemas.microsoft.com/office/drawing/2014/main" id="{AFE9BD79-C27C-EE4A-8818-095BBA98CCB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4455" y="5148012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Freeform 40">
            <a:extLst>
              <a:ext uri="{FF2B5EF4-FFF2-40B4-BE49-F238E27FC236}">
                <a16:creationId xmlns="" xmlns:a16="http://schemas.microsoft.com/office/drawing/2014/main" id="{D38ED49E-2C5A-6A4E-9536-553F142A44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77972" y="4211908"/>
            <a:ext cx="62356" cy="64141"/>
          </a:xfrm>
          <a:custGeom>
            <a:avLst/>
            <a:gdLst/>
            <a:ahLst/>
            <a:cxnLst>
              <a:cxn ang="0">
                <a:pos x="64" y="57"/>
              </a:cxn>
              <a:cxn ang="0">
                <a:pos x="59" y="54"/>
              </a:cxn>
              <a:cxn ang="0">
                <a:pos x="58" y="28"/>
              </a:cxn>
              <a:cxn ang="0">
                <a:pos x="60" y="24"/>
              </a:cxn>
              <a:cxn ang="0">
                <a:pos x="65" y="21"/>
              </a:cxn>
              <a:cxn ang="0">
                <a:pos x="67" y="17"/>
              </a:cxn>
              <a:cxn ang="0">
                <a:pos x="1" y="17"/>
              </a:cxn>
              <a:cxn ang="0">
                <a:pos x="3" y="21"/>
              </a:cxn>
              <a:cxn ang="0">
                <a:pos x="12" y="24"/>
              </a:cxn>
              <a:cxn ang="0">
                <a:pos x="12" y="26"/>
              </a:cxn>
              <a:cxn ang="0">
                <a:pos x="9" y="28"/>
              </a:cxn>
              <a:cxn ang="0">
                <a:pos x="10" y="54"/>
              </a:cxn>
              <a:cxn ang="0">
                <a:pos x="8" y="57"/>
              </a:cxn>
              <a:cxn ang="0">
                <a:pos x="4" y="61"/>
              </a:cxn>
              <a:cxn ang="0">
                <a:pos x="9" y="62"/>
              </a:cxn>
              <a:cxn ang="0">
                <a:pos x="0" y="63"/>
              </a:cxn>
              <a:cxn ang="0">
                <a:pos x="68" y="70"/>
              </a:cxn>
              <a:cxn ang="0">
                <a:pos x="64" y="63"/>
              </a:cxn>
              <a:cxn ang="0">
                <a:pos x="28" y="54"/>
              </a:cxn>
              <a:cxn ang="0">
                <a:pos x="21" y="57"/>
              </a:cxn>
              <a:cxn ang="0">
                <a:pos x="20" y="54"/>
              </a:cxn>
              <a:cxn ang="0">
                <a:pos x="21" y="28"/>
              </a:cxn>
              <a:cxn ang="0">
                <a:pos x="27" y="24"/>
              </a:cxn>
              <a:cxn ang="0">
                <a:pos x="29" y="28"/>
              </a:cxn>
              <a:cxn ang="0">
                <a:pos x="34" y="17"/>
              </a:cxn>
              <a:cxn ang="0">
                <a:pos x="34" y="10"/>
              </a:cxn>
              <a:cxn ang="0">
                <a:pos x="34" y="17"/>
              </a:cxn>
              <a:cxn ang="0">
                <a:pos x="47" y="54"/>
              </a:cxn>
              <a:cxn ang="0">
                <a:pos x="40" y="57"/>
              </a:cxn>
              <a:cxn ang="0">
                <a:pos x="38" y="54"/>
              </a:cxn>
              <a:cxn ang="0">
                <a:pos x="39" y="28"/>
              </a:cxn>
              <a:cxn ang="0">
                <a:pos x="46" y="24"/>
              </a:cxn>
              <a:cxn ang="0">
                <a:pos x="48" y="28"/>
              </a:cxn>
            </a:cxnLst>
            <a:rect l="0" t="0" r="r" b="b"/>
            <a:pathLst>
              <a:path w="68" h="70">
                <a:moveTo>
                  <a:pt x="64" y="63"/>
                </a:moveTo>
                <a:cubicBezTo>
                  <a:pt x="64" y="57"/>
                  <a:pt x="64" y="57"/>
                  <a:pt x="64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59" y="54"/>
                  <a:pt x="59" y="54"/>
                  <a:pt x="59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28"/>
                  <a:pt x="58" y="28"/>
                  <a:pt x="58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60" y="24"/>
                  <a:pt x="60" y="24"/>
                  <a:pt x="60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7" y="17"/>
                  <a:pt x="67" y="17"/>
                  <a:pt x="67" y="17"/>
                </a:cubicBezTo>
                <a:cubicBezTo>
                  <a:pt x="34" y="0"/>
                  <a:pt x="34" y="0"/>
                  <a:pt x="34" y="0"/>
                </a:cubicBezTo>
                <a:cubicBezTo>
                  <a:pt x="1" y="17"/>
                  <a:pt x="1" y="17"/>
                  <a:pt x="1" y="17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4"/>
                  <a:pt x="3" y="24"/>
                  <a:pt x="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3" y="24"/>
                  <a:pt x="13" y="25"/>
                </a:cubicBezTo>
                <a:cubicBezTo>
                  <a:pt x="13" y="25"/>
                  <a:pt x="12" y="26"/>
                  <a:pt x="12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8"/>
                  <a:pt x="9" y="28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54"/>
                  <a:pt x="10" y="54"/>
                  <a:pt x="10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8" y="57"/>
                  <a:pt x="8" y="57"/>
                  <a:pt x="8" y="57"/>
                </a:cubicBezTo>
                <a:cubicBezTo>
                  <a:pt x="4" y="57"/>
                  <a:pt x="4" y="57"/>
                  <a:pt x="4" y="57"/>
                </a:cubicBezTo>
                <a:cubicBezTo>
                  <a:pt x="4" y="61"/>
                  <a:pt x="4" y="61"/>
                  <a:pt x="4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9" y="61"/>
                  <a:pt x="9" y="62"/>
                </a:cubicBezTo>
                <a:cubicBezTo>
                  <a:pt x="9" y="62"/>
                  <a:pt x="8" y="63"/>
                  <a:pt x="8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0"/>
                  <a:pt x="0" y="70"/>
                  <a:pt x="0" y="70"/>
                </a:cubicBezTo>
                <a:cubicBezTo>
                  <a:pt x="68" y="70"/>
                  <a:pt x="68" y="70"/>
                  <a:pt x="68" y="70"/>
                </a:cubicBezTo>
                <a:cubicBezTo>
                  <a:pt x="68" y="63"/>
                  <a:pt x="68" y="63"/>
                  <a:pt x="68" y="63"/>
                </a:cubicBezTo>
                <a:lnTo>
                  <a:pt x="64" y="63"/>
                </a:lnTo>
                <a:close/>
                <a:moveTo>
                  <a:pt x="29" y="54"/>
                </a:moveTo>
                <a:cubicBezTo>
                  <a:pt x="28" y="54"/>
                  <a:pt x="28" y="54"/>
                  <a:pt x="28" y="54"/>
                </a:cubicBezTo>
                <a:cubicBezTo>
                  <a:pt x="27" y="57"/>
                  <a:pt x="27" y="57"/>
                  <a:pt x="27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2" y="24"/>
                  <a:pt x="22" y="24"/>
                  <a:pt x="2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8"/>
                  <a:pt x="29" y="28"/>
                  <a:pt x="29" y="28"/>
                </a:cubicBezTo>
                <a:lnTo>
                  <a:pt x="29" y="54"/>
                </a:lnTo>
                <a:close/>
                <a:moveTo>
                  <a:pt x="34" y="17"/>
                </a:moveTo>
                <a:cubicBezTo>
                  <a:pt x="32" y="17"/>
                  <a:pt x="30" y="16"/>
                  <a:pt x="30" y="14"/>
                </a:cubicBezTo>
                <a:cubicBezTo>
                  <a:pt x="30" y="12"/>
                  <a:pt x="32" y="10"/>
                  <a:pt x="34" y="10"/>
                </a:cubicBezTo>
                <a:cubicBezTo>
                  <a:pt x="36" y="10"/>
                  <a:pt x="37" y="12"/>
                  <a:pt x="37" y="14"/>
                </a:cubicBezTo>
                <a:cubicBezTo>
                  <a:pt x="37" y="16"/>
                  <a:pt x="36" y="17"/>
                  <a:pt x="34" y="17"/>
                </a:cubicBezTo>
                <a:close/>
                <a:moveTo>
                  <a:pt x="48" y="54"/>
                </a:moveTo>
                <a:cubicBezTo>
                  <a:pt x="47" y="54"/>
                  <a:pt x="47" y="54"/>
                  <a:pt x="47" y="54"/>
                </a:cubicBezTo>
                <a:cubicBezTo>
                  <a:pt x="46" y="57"/>
                  <a:pt x="46" y="57"/>
                  <a:pt x="46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40" y="24"/>
                  <a:pt x="40" y="24"/>
                  <a:pt x="40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7" y="28"/>
                  <a:pt x="47" y="28"/>
                  <a:pt x="47" y="28"/>
                </a:cubicBezTo>
                <a:cubicBezTo>
                  <a:pt x="48" y="28"/>
                  <a:pt x="48" y="28"/>
                  <a:pt x="48" y="28"/>
                </a:cubicBezTo>
                <a:lnTo>
                  <a:pt x="48" y="54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AF5A370-1E93-CD4D-BFFD-7C1623C5EB06}"/>
              </a:ext>
            </a:extLst>
          </p:cNvPr>
          <p:cNvSpPr txBox="1"/>
          <p:nvPr/>
        </p:nvSpPr>
        <p:spPr>
          <a:xfrm>
            <a:off x="1165903" y="4159849"/>
            <a:ext cx="5132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prstClr val="black"/>
                </a:solidFill>
              </a:rPr>
              <a:t>Москва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55AB0379-AB43-8E4A-9ED6-200EED987EA0}"/>
              </a:ext>
            </a:extLst>
          </p:cNvPr>
          <p:cNvSpPr/>
          <p:nvPr/>
        </p:nvSpPr>
        <p:spPr>
          <a:xfrm>
            <a:off x="902095" y="4644002"/>
            <a:ext cx="6335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Воронеж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C65C567F-DA95-D244-94E3-A96C1622B21F}"/>
              </a:ext>
            </a:extLst>
          </p:cNvPr>
          <p:cNvSpPr/>
          <p:nvPr/>
        </p:nvSpPr>
        <p:spPr>
          <a:xfrm>
            <a:off x="424599" y="5172606"/>
            <a:ext cx="7274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Краснодар</a:t>
            </a:r>
          </a:p>
        </p:txBody>
      </p:sp>
      <p:sp>
        <p:nvSpPr>
          <p:cNvPr id="34" name="Freeform 72">
            <a:extLst>
              <a:ext uri="{FF2B5EF4-FFF2-40B4-BE49-F238E27FC236}">
                <a16:creationId xmlns="" xmlns:a16="http://schemas.microsoft.com/office/drawing/2014/main" id="{86D03247-05F7-9645-8FE6-15D587F285F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51073" y="5439041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" name="Freeform 72">
            <a:extLst>
              <a:ext uri="{FF2B5EF4-FFF2-40B4-BE49-F238E27FC236}">
                <a16:creationId xmlns="" xmlns:a16="http://schemas.microsoft.com/office/drawing/2014/main" id="{521F27F7-23D3-6144-9C88-4667FC2E8EA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3727" y="4871958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" name="Freeform 72">
            <a:extLst>
              <a:ext uri="{FF2B5EF4-FFF2-40B4-BE49-F238E27FC236}">
                <a16:creationId xmlns="" xmlns:a16="http://schemas.microsoft.com/office/drawing/2014/main" id="{C4CBB031-F408-9344-8909-8D5BB8A58A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35696" y="4756439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8548A0A-45BF-2F43-9383-A418170700F6}"/>
              </a:ext>
            </a:extLst>
          </p:cNvPr>
          <p:cNvSpPr/>
          <p:nvPr/>
        </p:nvSpPr>
        <p:spPr>
          <a:xfrm>
            <a:off x="2523727" y="4844057"/>
            <a:ext cx="8636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Екатеринбург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D8FF0AF2-5CFB-1744-B70A-B696CD2B43F2}"/>
              </a:ext>
            </a:extLst>
          </p:cNvPr>
          <p:cNvSpPr/>
          <p:nvPr/>
        </p:nvSpPr>
        <p:spPr>
          <a:xfrm>
            <a:off x="1835695" y="4739042"/>
            <a:ext cx="5452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Казань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6630D7C4-2632-6A46-87E1-D20B644F973E}"/>
              </a:ext>
            </a:extLst>
          </p:cNvPr>
          <p:cNvSpPr/>
          <p:nvPr/>
        </p:nvSpPr>
        <p:spPr>
          <a:xfrm>
            <a:off x="4499992" y="5372661"/>
            <a:ext cx="7624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Красноярск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5C1268BC-513A-4D40-AA10-B83B5ADEBE39}"/>
              </a:ext>
            </a:extLst>
          </p:cNvPr>
          <p:cNvSpPr/>
          <p:nvPr/>
        </p:nvSpPr>
        <p:spPr>
          <a:xfrm>
            <a:off x="3753548" y="5474819"/>
            <a:ext cx="83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Новосибирск</a:t>
            </a:r>
          </a:p>
        </p:txBody>
      </p:sp>
      <p:sp>
        <p:nvSpPr>
          <p:cNvPr id="41" name="Freeform 72">
            <a:extLst>
              <a:ext uri="{FF2B5EF4-FFF2-40B4-BE49-F238E27FC236}">
                <a16:creationId xmlns="" xmlns:a16="http://schemas.microsoft.com/office/drawing/2014/main" id="{10615267-2E02-FA46-86CB-E35F8D245D9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14319" y="3434862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2" name="Freeform 72">
            <a:extLst>
              <a:ext uri="{FF2B5EF4-FFF2-40B4-BE49-F238E27FC236}">
                <a16:creationId xmlns="" xmlns:a16="http://schemas.microsoft.com/office/drawing/2014/main" id="{8C24C2EA-101B-E347-9525-728BA585D12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881594" y="2064064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3" name="Freeform 72">
            <a:extLst>
              <a:ext uri="{FF2B5EF4-FFF2-40B4-BE49-F238E27FC236}">
                <a16:creationId xmlns="" xmlns:a16="http://schemas.microsoft.com/office/drawing/2014/main" id="{9C2521E3-9EB8-CB49-A9B7-D92B96FA3D2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758947" y="5494221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F38CE9BF-76D7-BE43-B5A8-E9CC69B29791}"/>
              </a:ext>
            </a:extLst>
          </p:cNvPr>
          <p:cNvSpPr/>
          <p:nvPr/>
        </p:nvSpPr>
        <p:spPr>
          <a:xfrm>
            <a:off x="6847167" y="5405850"/>
            <a:ext cx="9004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Благовещенск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9AFE34FD-2CDC-C144-A299-71306B1C82D5}"/>
              </a:ext>
            </a:extLst>
          </p:cNvPr>
          <p:cNvSpPr/>
          <p:nvPr/>
        </p:nvSpPr>
        <p:spPr>
          <a:xfrm>
            <a:off x="7568712" y="5332596"/>
            <a:ext cx="8102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Биробиджан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170344B1-E970-B74E-A9FE-D4C093D7A14A}"/>
              </a:ext>
            </a:extLst>
          </p:cNvPr>
          <p:cNvSpPr/>
          <p:nvPr/>
        </p:nvSpPr>
        <p:spPr>
          <a:xfrm>
            <a:off x="7327354" y="3683275"/>
            <a:ext cx="15826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dirty="0">
                <a:solidFill>
                  <a:prstClr val="black"/>
                </a:solidFill>
              </a:rPr>
              <a:t>Петропавловск-Камчатский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5894CBE8-07F5-1E43-8FF9-45931BBDF86C}"/>
              </a:ext>
            </a:extLst>
          </p:cNvPr>
          <p:cNvSpPr/>
          <p:nvPr/>
        </p:nvSpPr>
        <p:spPr>
          <a:xfrm>
            <a:off x="7181565" y="3383679"/>
            <a:ext cx="6243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Магадан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B5177598-D766-714E-B7CD-7E3D08B103CD}"/>
              </a:ext>
            </a:extLst>
          </p:cNvPr>
          <p:cNvSpPr/>
          <p:nvPr/>
        </p:nvSpPr>
        <p:spPr>
          <a:xfrm>
            <a:off x="7383041" y="5931789"/>
            <a:ext cx="8305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Владивосток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E24A8D63-5364-A742-88EC-F94A416EF88D}"/>
              </a:ext>
            </a:extLst>
          </p:cNvPr>
          <p:cNvSpPr/>
          <p:nvPr/>
        </p:nvSpPr>
        <p:spPr>
          <a:xfrm>
            <a:off x="6370387" y="3959794"/>
            <a:ext cx="52865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Якутск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23F0B6A5-CE49-2943-9B51-E788A1A68775}"/>
              </a:ext>
            </a:extLst>
          </p:cNvPr>
          <p:cNvSpPr/>
          <p:nvPr/>
        </p:nvSpPr>
        <p:spPr>
          <a:xfrm>
            <a:off x="8004976" y="5002007"/>
            <a:ext cx="10223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Южно-Сахалинск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9B511F86-CA6B-4B40-A875-DA833CF1B5AD}"/>
              </a:ext>
            </a:extLst>
          </p:cNvPr>
          <p:cNvSpPr/>
          <p:nvPr/>
        </p:nvSpPr>
        <p:spPr>
          <a:xfrm>
            <a:off x="7631356" y="5114821"/>
            <a:ext cx="720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Хабаровск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FED02F0F-654D-9E49-8FA9-B05C20CDCA57}"/>
              </a:ext>
            </a:extLst>
          </p:cNvPr>
          <p:cNvSpPr/>
          <p:nvPr/>
        </p:nvSpPr>
        <p:spPr>
          <a:xfrm>
            <a:off x="7111106" y="4693085"/>
            <a:ext cx="13157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Комсомольск-на-Амуре</a:t>
            </a:r>
          </a:p>
        </p:txBody>
      </p:sp>
      <p:sp>
        <p:nvSpPr>
          <p:cNvPr id="53" name="Freeform 72">
            <a:extLst>
              <a:ext uri="{FF2B5EF4-FFF2-40B4-BE49-F238E27FC236}">
                <a16:creationId xmlns="" xmlns:a16="http://schemas.microsoft.com/office/drawing/2014/main" id="{AB2AC9FD-8C23-964C-9CA2-CC1B6DF0906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07031" y="3588751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4" name="Freeform 72">
            <a:extLst>
              <a:ext uri="{FF2B5EF4-FFF2-40B4-BE49-F238E27FC236}">
                <a16:creationId xmlns="" xmlns:a16="http://schemas.microsoft.com/office/drawing/2014/main" id="{91215D7D-7C11-ED49-967A-D3CFFD03610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1469" y="3947640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5" name="Freeform 72">
            <a:extLst>
              <a:ext uri="{FF2B5EF4-FFF2-40B4-BE49-F238E27FC236}">
                <a16:creationId xmlns="" xmlns:a16="http://schemas.microsoft.com/office/drawing/2014/main" id="{31A655FA-587F-3743-8E7F-CB43BED91A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832675" y="5840071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6" name="Freeform 72">
            <a:extLst>
              <a:ext uri="{FF2B5EF4-FFF2-40B4-BE49-F238E27FC236}">
                <a16:creationId xmlns="" xmlns:a16="http://schemas.microsoft.com/office/drawing/2014/main" id="{BB109399-5ECC-1E4F-8F50-E4FA719029E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49864" y="5129638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9BCA353B-BDA2-F947-8E47-EAA48505F7CB}"/>
              </a:ext>
            </a:extLst>
          </p:cNvPr>
          <p:cNvSpPr/>
          <p:nvPr/>
        </p:nvSpPr>
        <p:spPr>
          <a:xfrm>
            <a:off x="7921534" y="2024925"/>
            <a:ext cx="7048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Анадырь</a:t>
            </a:r>
          </a:p>
        </p:txBody>
      </p:sp>
      <p:sp>
        <p:nvSpPr>
          <p:cNvPr id="58" name="Freeform 72">
            <a:extLst>
              <a:ext uri="{FF2B5EF4-FFF2-40B4-BE49-F238E27FC236}">
                <a16:creationId xmlns="" xmlns:a16="http://schemas.microsoft.com/office/drawing/2014/main" id="{C984772D-06CB-274E-8FD6-D2D53B2CF8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33204" y="5319448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9" name="Freeform 72">
            <a:extLst>
              <a:ext uri="{FF2B5EF4-FFF2-40B4-BE49-F238E27FC236}">
                <a16:creationId xmlns="" xmlns:a16="http://schemas.microsoft.com/office/drawing/2014/main" id="{9A5407CB-5FB3-2D4D-86CE-C957827BA9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59379" y="4938795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0" name="Freeform 72">
            <a:extLst>
              <a:ext uri="{FF2B5EF4-FFF2-40B4-BE49-F238E27FC236}">
                <a16:creationId xmlns="" xmlns:a16="http://schemas.microsoft.com/office/drawing/2014/main" id="{A1747003-37DD-D04F-9404-E99F387A49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46838" y="4914824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5A7FEE94-3041-6B44-8BE1-B8C0D8F3897A}"/>
              </a:ext>
            </a:extLst>
          </p:cNvPr>
          <p:cNvSpPr/>
          <p:nvPr/>
        </p:nvSpPr>
        <p:spPr>
          <a:xfrm>
            <a:off x="1165903" y="3464865"/>
            <a:ext cx="10210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Санкт-Петербург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0ADDA374-7046-1040-981B-CC32F209EAF0}"/>
              </a:ext>
            </a:extLst>
          </p:cNvPr>
          <p:cNvSpPr/>
          <p:nvPr/>
        </p:nvSpPr>
        <p:spPr>
          <a:xfrm>
            <a:off x="1733545" y="4927802"/>
            <a:ext cx="5857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Самара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DF0C5DC3-09E5-3B42-975D-C35DF5BEC04D}"/>
              </a:ext>
            </a:extLst>
          </p:cNvPr>
          <p:cNvSpPr/>
          <p:nvPr/>
        </p:nvSpPr>
        <p:spPr>
          <a:xfrm>
            <a:off x="2935345" y="5044112"/>
            <a:ext cx="5912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Тюмень</a:t>
            </a:r>
          </a:p>
        </p:txBody>
      </p:sp>
      <p:sp>
        <p:nvSpPr>
          <p:cNvPr id="66" name="Freeform 72">
            <a:extLst>
              <a:ext uri="{FF2B5EF4-FFF2-40B4-BE49-F238E27FC236}">
                <a16:creationId xmlns="" xmlns:a16="http://schemas.microsoft.com/office/drawing/2014/main" id="{D1DC03F9-374C-8B4B-A2E2-04CFB4EFFDE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68776" y="3568537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7" name="Freeform 72">
            <a:extLst>
              <a:ext uri="{FF2B5EF4-FFF2-40B4-BE49-F238E27FC236}">
                <a16:creationId xmlns="" xmlns:a16="http://schemas.microsoft.com/office/drawing/2014/main" id="{595B5E21-1D36-0A46-B906-F3D1F66D949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38368" y="5085184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B36C9B01-2071-A34A-A674-D599251BA02D}"/>
              </a:ext>
            </a:extLst>
          </p:cNvPr>
          <p:cNvSpPr/>
          <p:nvPr/>
        </p:nvSpPr>
        <p:spPr>
          <a:xfrm>
            <a:off x="2130839" y="5097273"/>
            <a:ext cx="4200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Уфа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E28E6F7F-74D9-B943-998F-86E56BB38C6D}"/>
              </a:ext>
            </a:extLst>
          </p:cNvPr>
          <p:cNvSpPr/>
          <p:nvPr/>
        </p:nvSpPr>
        <p:spPr>
          <a:xfrm>
            <a:off x="1663013" y="4220082"/>
            <a:ext cx="666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Нижний </a:t>
            </a:r>
          </a:p>
          <a:p>
            <a:r>
              <a:rPr lang="ru-RU" sz="800" dirty="0">
                <a:solidFill>
                  <a:prstClr val="black"/>
                </a:solidFill>
              </a:rPr>
              <a:t>Новгород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BCC00D76-5262-8648-874E-D679FC842741}"/>
              </a:ext>
            </a:extLst>
          </p:cNvPr>
          <p:cNvSpPr/>
          <p:nvPr/>
        </p:nvSpPr>
        <p:spPr>
          <a:xfrm>
            <a:off x="2392977" y="4518046"/>
            <a:ext cx="5249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Пермь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DC5CE700-E791-E749-B556-97301DE71609}"/>
              </a:ext>
            </a:extLst>
          </p:cNvPr>
          <p:cNvSpPr/>
          <p:nvPr/>
        </p:nvSpPr>
        <p:spPr>
          <a:xfrm>
            <a:off x="675888" y="5394053"/>
            <a:ext cx="78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Ставрополь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DC324353-89E6-1249-91C2-F4465A503770}"/>
              </a:ext>
            </a:extLst>
          </p:cNvPr>
          <p:cNvSpPr/>
          <p:nvPr/>
        </p:nvSpPr>
        <p:spPr>
          <a:xfrm>
            <a:off x="2032887" y="4637614"/>
            <a:ext cx="5636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Ижевск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0037A096-7780-2742-B211-13B446280B64}"/>
              </a:ext>
            </a:extLst>
          </p:cNvPr>
          <p:cNvSpPr/>
          <p:nvPr/>
        </p:nvSpPr>
        <p:spPr>
          <a:xfrm>
            <a:off x="5652119" y="5674874"/>
            <a:ext cx="5857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Иркутск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AE8E62E4-F2DE-E343-9E4D-7AC8C2733D45}"/>
              </a:ext>
            </a:extLst>
          </p:cNvPr>
          <p:cNvSpPr/>
          <p:nvPr/>
        </p:nvSpPr>
        <p:spPr>
          <a:xfrm>
            <a:off x="1080743" y="4297783"/>
            <a:ext cx="4439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Тула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8806C8D5-3A3C-894E-B41D-22DA7DF0D3EE}"/>
              </a:ext>
            </a:extLst>
          </p:cNvPr>
          <p:cNvSpPr/>
          <p:nvPr/>
        </p:nvSpPr>
        <p:spPr>
          <a:xfrm>
            <a:off x="1198248" y="3740959"/>
            <a:ext cx="11210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Великий Новгород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99D0E1F0-57F9-9745-9453-8A32AEFDE209}"/>
              </a:ext>
            </a:extLst>
          </p:cNvPr>
          <p:cNvSpPr/>
          <p:nvPr/>
        </p:nvSpPr>
        <p:spPr>
          <a:xfrm>
            <a:off x="1407976" y="4041803"/>
            <a:ext cx="7384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Ярославль</a:t>
            </a:r>
          </a:p>
        </p:txBody>
      </p:sp>
      <p:sp>
        <p:nvSpPr>
          <p:cNvPr id="77" name="Freeform 72">
            <a:extLst>
              <a:ext uri="{FF2B5EF4-FFF2-40B4-BE49-F238E27FC236}">
                <a16:creationId xmlns="" xmlns:a16="http://schemas.microsoft.com/office/drawing/2014/main" id="{4D8934FA-D963-414A-8CAA-EB1F0048B7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93053" y="3779467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8" name="Freeform 72">
            <a:extLst>
              <a:ext uri="{FF2B5EF4-FFF2-40B4-BE49-F238E27FC236}">
                <a16:creationId xmlns="" xmlns:a16="http://schemas.microsoft.com/office/drawing/2014/main" id="{D43229B6-6B6D-4E4C-818D-15EBEB92F7C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31700" y="4316686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9" name="Freeform 72">
            <a:extLst>
              <a:ext uri="{FF2B5EF4-FFF2-40B4-BE49-F238E27FC236}">
                <a16:creationId xmlns="" xmlns:a16="http://schemas.microsoft.com/office/drawing/2014/main" id="{10A12395-62CB-364E-982F-46D72D66B43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25722" y="4074992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" name="Freeform 72">
            <a:extLst>
              <a:ext uri="{FF2B5EF4-FFF2-40B4-BE49-F238E27FC236}">
                <a16:creationId xmlns="" xmlns:a16="http://schemas.microsoft.com/office/drawing/2014/main" id="{4C12BCB0-4374-6244-861B-9B4BB9D1BE2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3514" y="5427383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" name="Freeform 72">
            <a:extLst>
              <a:ext uri="{FF2B5EF4-FFF2-40B4-BE49-F238E27FC236}">
                <a16:creationId xmlns="" xmlns:a16="http://schemas.microsoft.com/office/drawing/2014/main" id="{2FA2968C-5507-BF4E-986D-56AA6B1E3CA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52120" y="5731321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" name="Freeform 72">
            <a:extLst>
              <a:ext uri="{FF2B5EF4-FFF2-40B4-BE49-F238E27FC236}">
                <a16:creationId xmlns="" xmlns:a16="http://schemas.microsoft.com/office/drawing/2014/main" id="{673A136C-C13F-734B-9D4D-E3A76FFC702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383255" y="4571948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3" name="Freeform 72">
            <a:extLst>
              <a:ext uri="{FF2B5EF4-FFF2-40B4-BE49-F238E27FC236}">
                <a16:creationId xmlns="" xmlns:a16="http://schemas.microsoft.com/office/drawing/2014/main" id="{D0BC0D52-172D-F849-B136-63CFFB4B968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089101" y="5110147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4" name="Freeform 72">
            <a:extLst>
              <a:ext uri="{FF2B5EF4-FFF2-40B4-BE49-F238E27FC236}">
                <a16:creationId xmlns="" xmlns:a16="http://schemas.microsoft.com/office/drawing/2014/main" id="{5EEA9CE3-6745-BC48-8558-6692FF530AB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29538" y="4981146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5" name="Freeform 72">
            <a:extLst>
              <a:ext uri="{FF2B5EF4-FFF2-40B4-BE49-F238E27FC236}">
                <a16:creationId xmlns="" xmlns:a16="http://schemas.microsoft.com/office/drawing/2014/main" id="{CCE53ED1-AF95-CF4F-A65D-B9618C6EC75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051101" y="4670803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6" name="Freeform 72">
            <a:extLst>
              <a:ext uri="{FF2B5EF4-FFF2-40B4-BE49-F238E27FC236}">
                <a16:creationId xmlns="" xmlns:a16="http://schemas.microsoft.com/office/drawing/2014/main" id="{2ECEC5B0-D919-4E4E-BBA5-118E99F248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8106" y="4316686"/>
            <a:ext cx="97838" cy="13367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1" name="AutoShape 6" descr="ÐÐ°ÑÑÐ¸Ð½ÐºÐ¸ Ð¿Ð¾ Ð·Ð°Ð¿ÑÐ¾ÑÑ i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A79A9D-7C1B-B24A-B852-EF7FFE8EC4FA}"/>
              </a:ext>
            </a:extLst>
          </p:cNvPr>
          <p:cNvSpPr txBox="1"/>
          <p:nvPr/>
        </p:nvSpPr>
        <p:spPr>
          <a:xfrm>
            <a:off x="359798" y="116632"/>
            <a:ext cx="7521796" cy="4001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spcBef>
                <a:spcPct val="0"/>
              </a:spcBef>
              <a:buNone/>
              <a:defRPr sz="3200">
                <a:solidFill>
                  <a:srgbClr val="0072B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400" dirty="0"/>
              <a:t>Прямая поддержка МСП (региональное покрытие)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475856FC-C829-9441-B07F-FEBB56267F82}"/>
              </a:ext>
            </a:extLst>
          </p:cNvPr>
          <p:cNvGrpSpPr/>
          <p:nvPr/>
        </p:nvGrpSpPr>
        <p:grpSpPr>
          <a:xfrm>
            <a:off x="250066" y="548680"/>
            <a:ext cx="2443376" cy="1647600"/>
            <a:chOff x="183707" y="2549681"/>
            <a:chExt cx="2228590" cy="1647600"/>
          </a:xfrm>
        </p:grpSpPr>
        <p:pic>
          <p:nvPicPr>
            <p:cNvPr id="7" name="Picture 5">
              <a:extLst>
                <a:ext uri="{FF2B5EF4-FFF2-40B4-BE49-F238E27FC236}">
                  <a16:creationId xmlns="" xmlns:a16="http://schemas.microsoft.com/office/drawing/2014/main" id="{BF94AFA1-DA0C-0A44-BE76-C2791BD37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132067"/>
              <a:ext cx="578508" cy="499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6">
              <a:extLst>
                <a:ext uri="{FF2B5EF4-FFF2-40B4-BE49-F238E27FC236}">
                  <a16:creationId xmlns="" xmlns:a16="http://schemas.microsoft.com/office/drawing/2014/main" id="{AA9D8084-5931-B040-8171-516691410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07" y="2549681"/>
              <a:ext cx="222805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100" b="1" dirty="0">
                  <a:solidFill>
                    <a:prstClr val="black"/>
                  </a:solidFill>
                </a:rPr>
                <a:t>Количество  </a:t>
              </a:r>
              <a:r>
                <a:rPr lang="ru-RU" altLang="ru-RU" sz="1100" b="1" dirty="0" smtClean="0">
                  <a:solidFill>
                    <a:prstClr val="black"/>
                  </a:solidFill>
                </a:rPr>
                <a:t>УРМ по состоянию на </a:t>
              </a:r>
              <a:r>
                <a:rPr lang="en-US" altLang="ru-RU" sz="1100" b="1" dirty="0" smtClean="0">
                  <a:solidFill>
                    <a:prstClr val="black"/>
                  </a:solidFill>
                </a:rPr>
                <a:t>II</a:t>
              </a:r>
              <a:r>
                <a:rPr lang="ru-RU" altLang="ru-RU" sz="1100" b="1" dirty="0" smtClean="0">
                  <a:solidFill>
                    <a:prstClr val="black"/>
                  </a:solidFill>
                </a:rPr>
                <a:t> </a:t>
              </a:r>
              <a:r>
                <a:rPr lang="ru-RU" altLang="ru-RU" sz="1100" b="1" dirty="0" smtClean="0">
                  <a:solidFill>
                    <a:prstClr val="black"/>
                  </a:solidFill>
                </a:rPr>
                <a:t>квартал </a:t>
              </a:r>
              <a:r>
                <a:rPr lang="ru-RU" altLang="ru-RU" sz="1100" b="1" dirty="0" smtClean="0">
                  <a:solidFill>
                    <a:prstClr val="black"/>
                  </a:solidFill>
                </a:rPr>
                <a:t>20</a:t>
              </a:r>
              <a:r>
                <a:rPr lang="en-US" altLang="ru-RU" sz="1100" b="1" dirty="0" smtClean="0">
                  <a:solidFill>
                    <a:prstClr val="black"/>
                  </a:solidFill>
                </a:rPr>
                <a:t>20</a:t>
              </a:r>
              <a:r>
                <a:rPr lang="ru-RU" altLang="ru-RU" sz="1100" b="1" dirty="0" smtClean="0">
                  <a:solidFill>
                    <a:prstClr val="black"/>
                  </a:solidFill>
                </a:rPr>
                <a:t> г.</a:t>
              </a:r>
              <a:endParaRPr lang="ru-RU" altLang="ru-RU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Стрелка вправо 8">
              <a:extLst>
                <a:ext uri="{FF2B5EF4-FFF2-40B4-BE49-F238E27FC236}">
                  <a16:creationId xmlns="" xmlns:a16="http://schemas.microsoft.com/office/drawing/2014/main" id="{B5D66B76-7DA0-6C40-A253-410FBF214AD8}"/>
                </a:ext>
              </a:extLst>
            </p:cNvPr>
            <p:cNvSpPr/>
            <p:nvPr/>
          </p:nvSpPr>
          <p:spPr>
            <a:xfrm>
              <a:off x="1046822" y="3237656"/>
              <a:ext cx="407109" cy="288032"/>
            </a:xfrm>
            <a:prstGeom prst="rightArrow">
              <a:avLst/>
            </a:prstGeom>
            <a:solidFill>
              <a:srgbClr val="B1B5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5871181-FBBF-FE4A-8F3C-457A44088AF4}"/>
                </a:ext>
              </a:extLst>
            </p:cNvPr>
            <p:cNvSpPr txBox="1"/>
            <p:nvPr/>
          </p:nvSpPr>
          <p:spPr>
            <a:xfrm>
              <a:off x="1670725" y="2996952"/>
              <a:ext cx="74157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smtClean="0">
                  <a:solidFill>
                    <a:srgbClr val="002060"/>
                  </a:solidFill>
                </a:rPr>
                <a:t>47</a:t>
              </a:r>
              <a:endParaRPr lang="ru-RU" sz="4400" b="1" dirty="0" smtClean="0">
                <a:solidFill>
                  <a:srgbClr val="002060"/>
                </a:solidFill>
              </a:endParaRPr>
            </a:p>
            <a:p>
              <a:endParaRPr lang="ru-RU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="" xmlns:a16="http://schemas.microsoft.com/office/drawing/2014/main" id="{A2417C87-BC01-AD4D-8B8D-DBCAD71ED23F}"/>
                </a:ext>
              </a:extLst>
            </p:cNvPr>
            <p:cNvCxnSpPr/>
            <p:nvPr/>
          </p:nvCxnSpPr>
          <p:spPr>
            <a:xfrm>
              <a:off x="183707" y="2981729"/>
              <a:ext cx="222805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B5B80FFF-6BDA-3C40-8F2D-56EB87D47C00}"/>
              </a:ext>
            </a:extLst>
          </p:cNvPr>
          <p:cNvGrpSpPr/>
          <p:nvPr/>
        </p:nvGrpSpPr>
        <p:grpSpPr>
          <a:xfrm>
            <a:off x="5694892" y="476672"/>
            <a:ext cx="2805997" cy="2072769"/>
            <a:chOff x="3131840" y="644496"/>
            <a:chExt cx="2805997" cy="2072769"/>
          </a:xfrm>
        </p:grpSpPr>
        <p:grpSp>
          <p:nvGrpSpPr>
            <p:cNvPr id="13" name="Группа 12">
              <a:extLst>
                <a:ext uri="{FF2B5EF4-FFF2-40B4-BE49-F238E27FC236}">
                  <a16:creationId xmlns="" xmlns:a16="http://schemas.microsoft.com/office/drawing/2014/main" id="{B67CA4A8-D75B-F84F-8903-76B59F1A8DBE}"/>
                </a:ext>
              </a:extLst>
            </p:cNvPr>
            <p:cNvGrpSpPr/>
            <p:nvPr/>
          </p:nvGrpSpPr>
          <p:grpSpPr>
            <a:xfrm>
              <a:off x="3131840" y="644496"/>
              <a:ext cx="2805997" cy="2072769"/>
              <a:chOff x="107504" y="2422049"/>
              <a:chExt cx="2805997" cy="2072769"/>
            </a:xfrm>
          </p:grpSpPr>
          <p:sp>
            <p:nvSpPr>
              <p:cNvPr id="15" name="TextBox 6">
                <a:extLst>
                  <a:ext uri="{FF2B5EF4-FFF2-40B4-BE49-F238E27FC236}">
                    <a16:creationId xmlns="" xmlns:a16="http://schemas.microsoft.com/office/drawing/2014/main" id="{86ABEB8B-C3D0-AB4B-89DC-7AF3882AFA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04" y="2422049"/>
                <a:ext cx="2448271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altLang="ru-RU" sz="1100" b="1" dirty="0">
                    <a:solidFill>
                      <a:prstClr val="black"/>
                    </a:solidFill>
                  </a:rPr>
                  <a:t>Прямое кредитование </a:t>
                </a:r>
              </a:p>
              <a:p>
                <a:pPr algn="ctr"/>
                <a:r>
                  <a:rPr lang="ru-RU" altLang="ru-RU" sz="1100" b="1" dirty="0">
                    <a:solidFill>
                      <a:prstClr val="black"/>
                    </a:solidFill>
                  </a:rPr>
                  <a:t>через УРМ</a:t>
                </a:r>
                <a:endParaRPr lang="ru-RU" altLang="ru-RU" sz="600" b="1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Стрелка вправо 15">
                <a:extLst>
                  <a:ext uri="{FF2B5EF4-FFF2-40B4-BE49-F238E27FC236}">
                    <a16:creationId xmlns="" xmlns:a16="http://schemas.microsoft.com/office/drawing/2014/main" id="{78FD06FC-4F4C-814C-8256-C241C22D9823}"/>
                  </a:ext>
                </a:extLst>
              </p:cNvPr>
              <p:cNvSpPr/>
              <p:nvPr/>
            </p:nvSpPr>
            <p:spPr>
              <a:xfrm>
                <a:off x="1241799" y="3358153"/>
                <a:ext cx="407109" cy="288032"/>
              </a:xfrm>
              <a:prstGeom prst="rightArrow">
                <a:avLst/>
              </a:prstGeom>
              <a:solidFill>
                <a:srgbClr val="B1B5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C31EDD43-A74B-9640-8992-3B0379DC8BC0}"/>
                  </a:ext>
                </a:extLst>
              </p:cNvPr>
              <p:cNvSpPr txBox="1"/>
              <p:nvPr/>
            </p:nvSpPr>
            <p:spPr>
              <a:xfrm>
                <a:off x="1598717" y="2863602"/>
                <a:ext cx="1314784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2060"/>
                    </a:solidFill>
                  </a:rPr>
                  <a:t>17,3</a:t>
                </a:r>
                <a:r>
                  <a:rPr lang="ru-RU" sz="900" dirty="0" smtClean="0">
                    <a:solidFill>
                      <a:srgbClr val="002060"/>
                    </a:solidFill>
                  </a:rPr>
                  <a:t>млрд </a:t>
                </a:r>
                <a:r>
                  <a:rPr lang="ru-RU" sz="900" dirty="0">
                    <a:solidFill>
                      <a:srgbClr val="002060"/>
                    </a:solidFill>
                  </a:rPr>
                  <a:t>руб.</a:t>
                </a:r>
                <a:endParaRPr lang="ru-RU" sz="4400" b="1" dirty="0">
                  <a:solidFill>
                    <a:srgbClr val="002060"/>
                  </a:solidFill>
                </a:endParaRPr>
              </a:p>
              <a:p>
                <a:r>
                  <a:rPr lang="ru-RU" sz="2400" b="1" dirty="0" smtClean="0">
                    <a:solidFill>
                      <a:srgbClr val="002060"/>
                    </a:solidFill>
                  </a:rPr>
                  <a:t>32,9</a:t>
                </a:r>
                <a:r>
                  <a:rPr lang="ru-RU" sz="900" dirty="0" smtClean="0">
                    <a:solidFill>
                      <a:srgbClr val="002060"/>
                    </a:solidFill>
                  </a:rPr>
                  <a:t>млрд </a:t>
                </a:r>
                <a:r>
                  <a:rPr lang="ru-RU" sz="900" dirty="0">
                    <a:solidFill>
                      <a:srgbClr val="002060"/>
                    </a:solidFill>
                  </a:rPr>
                  <a:t>руб</a:t>
                </a:r>
                <a:r>
                  <a:rPr lang="ru-RU" sz="900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pPr lvl="0"/>
                <a:r>
                  <a:rPr lang="ru-RU" sz="2400" b="1" dirty="0" smtClean="0">
                    <a:solidFill>
                      <a:srgbClr val="002060"/>
                    </a:solidFill>
                  </a:rPr>
                  <a:t>41,4</a:t>
                </a:r>
                <a:r>
                  <a:rPr lang="ru-RU" sz="900" dirty="0" smtClean="0">
                    <a:solidFill>
                      <a:srgbClr val="002060"/>
                    </a:solidFill>
                  </a:rPr>
                  <a:t>млрд </a:t>
                </a:r>
                <a:r>
                  <a:rPr lang="ru-RU" sz="900" dirty="0">
                    <a:solidFill>
                      <a:srgbClr val="002060"/>
                    </a:solidFill>
                  </a:rPr>
                  <a:t>руб.</a:t>
                </a:r>
                <a:endParaRPr lang="ru-RU" sz="2800" dirty="0">
                  <a:solidFill>
                    <a:srgbClr val="002060"/>
                  </a:solidFill>
                </a:endParaRPr>
              </a:p>
              <a:p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="" xmlns:a16="http://schemas.microsoft.com/office/drawing/2014/main" id="{D7C36A45-9C9E-4A41-9970-00C03CADDC9E}"/>
                  </a:ext>
                </a:extLst>
              </p:cNvPr>
              <p:cNvCxnSpPr/>
              <p:nvPr/>
            </p:nvCxnSpPr>
            <p:spPr>
              <a:xfrm>
                <a:off x="217613" y="2926105"/>
                <a:ext cx="222805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0148DDA-1800-7D4B-AD10-A2034DD12C4C}"/>
                </a:ext>
              </a:extLst>
            </p:cNvPr>
            <p:cNvSpPr txBox="1"/>
            <p:nvPr/>
          </p:nvSpPr>
          <p:spPr>
            <a:xfrm>
              <a:off x="3203848" y="1177801"/>
              <a:ext cx="1077539" cy="1215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2018 </a:t>
              </a:r>
              <a:r>
                <a:rPr lang="ru-RU" sz="800" b="1" dirty="0" smtClean="0">
                  <a:solidFill>
                    <a:srgbClr val="002060"/>
                  </a:solidFill>
                </a:rPr>
                <a:t>(факт)</a:t>
              </a:r>
              <a:endParaRPr lang="ru-RU" sz="800" b="1" dirty="0">
                <a:solidFill>
                  <a:srgbClr val="002060"/>
                </a:solidFill>
              </a:endParaRPr>
            </a:p>
            <a:p>
              <a:endParaRPr lang="ru-RU" sz="300" b="1" dirty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2019 </a:t>
              </a:r>
              <a:r>
                <a:rPr lang="ru-RU" sz="800" b="1" dirty="0" smtClean="0">
                  <a:solidFill>
                    <a:srgbClr val="002060"/>
                  </a:solidFill>
                </a:rPr>
                <a:t>(факт)</a:t>
              </a:r>
            </a:p>
            <a:p>
              <a:endParaRPr lang="ru-RU" sz="800" b="1" dirty="0">
                <a:solidFill>
                  <a:srgbClr val="002060"/>
                </a:solidFill>
              </a:endParaRPr>
            </a:p>
            <a:p>
              <a:pPr lvl="0"/>
              <a:r>
                <a:rPr lang="ru-RU" b="1" dirty="0" smtClean="0">
                  <a:solidFill>
                    <a:srgbClr val="002060"/>
                  </a:solidFill>
                </a:rPr>
                <a:t>2020 </a:t>
              </a:r>
              <a:r>
                <a:rPr lang="ru-RU" sz="800" b="1" dirty="0" smtClean="0">
                  <a:solidFill>
                    <a:srgbClr val="002060"/>
                  </a:solidFill>
                </a:rPr>
                <a:t>(план)</a:t>
              </a:r>
              <a:endParaRPr lang="ru-RU" sz="800" dirty="0">
                <a:solidFill>
                  <a:srgbClr val="002060"/>
                </a:solidFill>
              </a:endParaRPr>
            </a:p>
            <a:p>
              <a:endParaRPr lang="ru-RU" sz="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88" name="Freeform 72">
            <a:extLst>
              <a:ext uri="{FF2B5EF4-FFF2-40B4-BE49-F238E27FC236}">
                <a16:creationId xmlns="" xmlns:a16="http://schemas.microsoft.com/office/drawing/2014/main" id="{F94735F5-6090-2142-968F-976F0B8052F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34004" y="1595714"/>
            <a:ext cx="233837" cy="319490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9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7142" y="1948315"/>
            <a:ext cx="200747" cy="274278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CAF49E71-8982-DC4C-9419-D666C0FF4976}"/>
              </a:ext>
            </a:extLst>
          </p:cNvPr>
          <p:cNvSpPr/>
          <p:nvPr/>
        </p:nvSpPr>
        <p:spPr>
          <a:xfrm>
            <a:off x="542840" y="1657005"/>
            <a:ext cx="233133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F81BD">
                    <a:lumMod val="50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– в 2017 году открыты 17 УРМ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8741BB61-A46F-BB47-B454-39839BB061F5}"/>
              </a:ext>
            </a:extLst>
          </p:cNvPr>
          <p:cNvSpPr/>
          <p:nvPr/>
        </p:nvSpPr>
        <p:spPr>
          <a:xfrm>
            <a:off x="572855" y="1942364"/>
            <a:ext cx="23213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F81BD">
                    <a:lumMod val="50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– в 2018 году открыты 12 УРМ</a:t>
            </a:r>
          </a:p>
        </p:txBody>
      </p:sp>
      <p:sp>
        <p:nvSpPr>
          <p:cNvPr id="87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2200" y="2252734"/>
            <a:ext cx="200747" cy="274278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8741BB61-A46F-BB47-B454-39839BB061F5}"/>
              </a:ext>
            </a:extLst>
          </p:cNvPr>
          <p:cNvSpPr/>
          <p:nvPr/>
        </p:nvSpPr>
        <p:spPr>
          <a:xfrm>
            <a:off x="576807" y="2222593"/>
            <a:ext cx="22613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F81BD">
                    <a:lumMod val="50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– в </a:t>
            </a:r>
            <a:r>
              <a:rPr lang="ru-RU" sz="1050" dirty="0" smtClean="0">
                <a:solidFill>
                  <a:srgbClr val="4F81BD">
                    <a:lumMod val="50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 </a:t>
            </a:r>
            <a:r>
              <a:rPr lang="ru-RU" sz="1050" dirty="0">
                <a:solidFill>
                  <a:srgbClr val="4F81BD">
                    <a:lumMod val="50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году открыты </a:t>
            </a:r>
            <a:r>
              <a:rPr lang="ru-RU" sz="1050" dirty="0" smtClean="0">
                <a:solidFill>
                  <a:srgbClr val="4F81BD">
                    <a:lumMod val="50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14</a:t>
            </a:r>
            <a:r>
              <a:rPr lang="en-US" sz="1050" dirty="0" smtClean="0">
                <a:solidFill>
                  <a:srgbClr val="4F81BD">
                    <a:lumMod val="50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ru-RU" sz="1050" dirty="0" smtClean="0">
                <a:solidFill>
                  <a:srgbClr val="4F81BD">
                    <a:lumMod val="50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УРМ</a:t>
            </a:r>
            <a:endParaRPr lang="ru-RU" sz="1050" dirty="0">
              <a:solidFill>
                <a:srgbClr val="4F81BD">
                  <a:lumMod val="50000"/>
                </a:srgb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3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1520" y="2582501"/>
            <a:ext cx="200747" cy="274278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660066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8741BB61-A46F-BB47-B454-39839BB061F5}"/>
              </a:ext>
            </a:extLst>
          </p:cNvPr>
          <p:cNvSpPr/>
          <p:nvPr/>
        </p:nvSpPr>
        <p:spPr>
          <a:xfrm>
            <a:off x="571305" y="2527012"/>
            <a:ext cx="337959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F81BD">
                    <a:lumMod val="50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– </a:t>
            </a:r>
            <a:r>
              <a:rPr lang="ru-RU" sz="1050" dirty="0" smtClean="0">
                <a:solidFill>
                  <a:srgbClr val="4F81BD">
                    <a:lumMod val="50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в 2020 году открыт  1 УРМ ,  планируются к открытию 3 УРМ в регионах с низким уровнем социально-экономического развития </a:t>
            </a:r>
            <a:endParaRPr lang="ru-RU" sz="1050" dirty="0">
              <a:solidFill>
                <a:srgbClr val="4F81BD">
                  <a:lumMod val="50000"/>
                </a:srgb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5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2828" y="5920402"/>
            <a:ext cx="103761" cy="141767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="" xmlns:a16="http://schemas.microsoft.com/office/drawing/2014/main" id="{DC5CE700-E791-E749-B556-97301DE71609}"/>
              </a:ext>
            </a:extLst>
          </p:cNvPr>
          <p:cNvSpPr/>
          <p:nvPr/>
        </p:nvSpPr>
        <p:spPr>
          <a:xfrm>
            <a:off x="781559" y="5949860"/>
            <a:ext cx="78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Махачкала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97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5576" y="5741882"/>
            <a:ext cx="103761" cy="141767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DC5CE700-E791-E749-B556-97301DE71609}"/>
              </a:ext>
            </a:extLst>
          </p:cNvPr>
          <p:cNvSpPr/>
          <p:nvPr/>
        </p:nvSpPr>
        <p:spPr>
          <a:xfrm>
            <a:off x="764307" y="5771340"/>
            <a:ext cx="78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Грозный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99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7584" y="5632370"/>
            <a:ext cx="103761" cy="141767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DC5CE700-E791-E749-B556-97301DE71609}"/>
              </a:ext>
            </a:extLst>
          </p:cNvPr>
          <p:cNvSpPr/>
          <p:nvPr/>
        </p:nvSpPr>
        <p:spPr>
          <a:xfrm>
            <a:off x="836315" y="5635950"/>
            <a:ext cx="78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err="1" smtClean="0">
                <a:solidFill>
                  <a:prstClr val="black"/>
                </a:solidFill>
              </a:rPr>
              <a:t>Магас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02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1815" y="5805264"/>
            <a:ext cx="103761" cy="141767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DC5CE700-E791-E749-B556-97301DE71609}"/>
              </a:ext>
            </a:extLst>
          </p:cNvPr>
          <p:cNvSpPr/>
          <p:nvPr/>
        </p:nvSpPr>
        <p:spPr>
          <a:xfrm>
            <a:off x="35496" y="5895104"/>
            <a:ext cx="78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Владикавказ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06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6807" y="5695752"/>
            <a:ext cx="103761" cy="141767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DC5CE700-E791-E749-B556-97301DE71609}"/>
              </a:ext>
            </a:extLst>
          </p:cNvPr>
          <p:cNvSpPr/>
          <p:nvPr/>
        </p:nvSpPr>
        <p:spPr>
          <a:xfrm>
            <a:off x="61479" y="5751088"/>
            <a:ext cx="78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Нальчик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08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0824" y="5546110"/>
            <a:ext cx="103761" cy="141767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DC5CE700-E791-E749-B556-97301DE71609}"/>
              </a:ext>
            </a:extLst>
          </p:cNvPr>
          <p:cNvSpPr/>
          <p:nvPr/>
        </p:nvSpPr>
        <p:spPr>
          <a:xfrm>
            <a:off x="-7634" y="5601446"/>
            <a:ext cx="78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Ессентуки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10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1946" y="5373216"/>
            <a:ext cx="103761" cy="141767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DC5CE700-E791-E749-B556-97301DE71609}"/>
              </a:ext>
            </a:extLst>
          </p:cNvPr>
          <p:cNvSpPr/>
          <p:nvPr/>
        </p:nvSpPr>
        <p:spPr>
          <a:xfrm>
            <a:off x="-65390" y="5428552"/>
            <a:ext cx="78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Черкесск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12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992" y="5226200"/>
            <a:ext cx="103761" cy="141767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DC5CE700-E791-E749-B556-97301DE71609}"/>
              </a:ext>
            </a:extLst>
          </p:cNvPr>
          <p:cNvSpPr/>
          <p:nvPr/>
        </p:nvSpPr>
        <p:spPr>
          <a:xfrm>
            <a:off x="1057723" y="5229780"/>
            <a:ext cx="78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Волгоград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14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7544" y="5013176"/>
            <a:ext cx="103761" cy="141767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DC5CE700-E791-E749-B556-97301DE71609}"/>
              </a:ext>
            </a:extLst>
          </p:cNvPr>
          <p:cNvSpPr/>
          <p:nvPr/>
        </p:nvSpPr>
        <p:spPr>
          <a:xfrm>
            <a:off x="476275" y="5016756"/>
            <a:ext cx="9494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Новороссийск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16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976712" y="5378600"/>
            <a:ext cx="103761" cy="141767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DC5CE700-E791-E749-B556-97301DE71609}"/>
              </a:ext>
            </a:extLst>
          </p:cNvPr>
          <p:cNvSpPr/>
          <p:nvPr/>
        </p:nvSpPr>
        <p:spPr>
          <a:xfrm>
            <a:off x="1985443" y="5382180"/>
            <a:ext cx="78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Челябинск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18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91336" y="5306834"/>
            <a:ext cx="103761" cy="141767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DC5CE700-E791-E749-B556-97301DE71609}"/>
              </a:ext>
            </a:extLst>
          </p:cNvPr>
          <p:cNvSpPr/>
          <p:nvPr/>
        </p:nvSpPr>
        <p:spPr>
          <a:xfrm>
            <a:off x="3100067" y="5310414"/>
            <a:ext cx="78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Омск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20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53176" y="5802264"/>
            <a:ext cx="103761" cy="141767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="" xmlns:a16="http://schemas.microsoft.com/office/drawing/2014/main" id="{DC5CE700-E791-E749-B556-97301DE71609}"/>
              </a:ext>
            </a:extLst>
          </p:cNvPr>
          <p:cNvSpPr/>
          <p:nvPr/>
        </p:nvSpPr>
        <p:spPr>
          <a:xfrm>
            <a:off x="6161907" y="5805844"/>
            <a:ext cx="78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Улан-Удэ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22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25184" y="5586240"/>
            <a:ext cx="103761" cy="141767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="" xmlns:a16="http://schemas.microsoft.com/office/drawing/2014/main" id="{DC5CE700-E791-E749-B556-97301DE71609}"/>
              </a:ext>
            </a:extLst>
          </p:cNvPr>
          <p:cNvSpPr/>
          <p:nvPr/>
        </p:nvSpPr>
        <p:spPr>
          <a:xfrm>
            <a:off x="6233915" y="5589820"/>
            <a:ext cx="78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Чита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24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7945" y="4376356"/>
            <a:ext cx="103761" cy="141767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="" xmlns:a16="http://schemas.microsoft.com/office/drawing/2014/main" id="{DC5CE700-E791-E749-B556-97301DE71609}"/>
              </a:ext>
            </a:extLst>
          </p:cNvPr>
          <p:cNvSpPr/>
          <p:nvPr/>
        </p:nvSpPr>
        <p:spPr>
          <a:xfrm>
            <a:off x="142008" y="4440692"/>
            <a:ext cx="78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Белгород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26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379496" y="5878190"/>
            <a:ext cx="119982" cy="163930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660066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6630D7C4-2632-6A46-87E1-D20B644F973E}"/>
              </a:ext>
            </a:extLst>
          </p:cNvPr>
          <p:cNvSpPr/>
          <p:nvPr/>
        </p:nvSpPr>
        <p:spPr>
          <a:xfrm>
            <a:off x="5388122" y="5915356"/>
            <a:ext cx="7624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Кызыл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28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07462" y="4532916"/>
            <a:ext cx="119982" cy="163930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660066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="" xmlns:a16="http://schemas.microsoft.com/office/drawing/2014/main" id="{6630D7C4-2632-6A46-87E1-D20B644F973E}"/>
              </a:ext>
            </a:extLst>
          </p:cNvPr>
          <p:cNvSpPr/>
          <p:nvPr/>
        </p:nvSpPr>
        <p:spPr>
          <a:xfrm>
            <a:off x="1721340" y="4518326"/>
            <a:ext cx="7624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Чебоксары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30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83910" y="3322862"/>
            <a:ext cx="119982" cy="163930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660066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6630D7C4-2632-6A46-87E1-D20B644F973E}"/>
              </a:ext>
            </a:extLst>
          </p:cNvPr>
          <p:cNvSpPr/>
          <p:nvPr/>
        </p:nvSpPr>
        <p:spPr>
          <a:xfrm>
            <a:off x="1723500" y="3360028"/>
            <a:ext cx="9879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Петрозаводск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32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45036" y="5180988"/>
            <a:ext cx="119982" cy="163930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660066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="" xmlns:a16="http://schemas.microsoft.com/office/drawing/2014/main" id="{6630D7C4-2632-6A46-87E1-D20B644F973E}"/>
              </a:ext>
            </a:extLst>
          </p:cNvPr>
          <p:cNvSpPr/>
          <p:nvPr/>
        </p:nvSpPr>
        <p:spPr>
          <a:xfrm>
            <a:off x="2667374" y="5183650"/>
            <a:ext cx="9879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Курган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="" xmlns:a16="http://schemas.microsoft.com/office/drawing/2014/main" id="{5E3B58BB-7795-EF45-ACBF-46DF4F436C91}"/>
              </a:ext>
            </a:extLst>
          </p:cNvPr>
          <p:cNvSpPr/>
          <p:nvPr/>
        </p:nvSpPr>
        <p:spPr>
          <a:xfrm>
            <a:off x="2692853" y="1268760"/>
            <a:ext cx="2925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 ДФО и СКФО МСП Банк представлен в каждом субъекте федеральных округов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="" xmlns:a16="http://schemas.microsoft.com/office/drawing/2014/main" id="{DC5CE700-E791-E749-B556-97301DE71609}"/>
              </a:ext>
            </a:extLst>
          </p:cNvPr>
          <p:cNvSpPr/>
          <p:nvPr/>
        </p:nvSpPr>
        <p:spPr>
          <a:xfrm>
            <a:off x="3252467" y="4224668"/>
            <a:ext cx="78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Сургут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34" name="Freeform 72">
            <a:extLst>
              <a:ext uri="{FF2B5EF4-FFF2-40B4-BE49-F238E27FC236}">
                <a16:creationId xmlns="" xmlns:a16="http://schemas.microsoft.com/office/drawing/2014/main" id="{05B41634-0FDD-A148-9FDF-478F39BD2B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251826" y="4201174"/>
            <a:ext cx="96038" cy="131216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rgbClr val="660066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9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4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r>
              <a:rPr lang="ru-RU" sz="3200" dirty="0" smtClean="0"/>
              <a:t>Банк в цифрах </a:t>
            </a:r>
            <a:br>
              <a:rPr lang="ru-RU" sz="3200" dirty="0" smtClean="0"/>
            </a:br>
            <a:r>
              <a:rPr lang="ru-RU" sz="3200" dirty="0" smtClean="0"/>
              <a:t>(за весь период реализации программы)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8264" y="6336884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106945" y="1228804"/>
            <a:ext cx="8280919" cy="2330102"/>
          </a:xfrm>
          <a:prstGeom prst="rect">
            <a:avLst/>
          </a:prstGeom>
          <a:solidFill>
            <a:srgbClr val="0072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049" y="1196752"/>
            <a:ext cx="3567764" cy="1047020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 algn="r">
              <a:buClr>
                <a:srgbClr val="E7692B"/>
              </a:buClr>
              <a:defRPr/>
            </a:pPr>
            <a:r>
              <a:rPr lang="ru-RU" sz="2100" b="1" dirty="0" smtClean="0">
                <a:solidFill>
                  <a:prstClr val="white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Количество* </a:t>
            </a:r>
            <a:r>
              <a:rPr lang="ru-RU" sz="2100" b="1" dirty="0">
                <a:solidFill>
                  <a:prstClr val="white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поддержанных субъектов МСП: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89385" y="1343247"/>
            <a:ext cx="3687068" cy="707876"/>
          </a:xfrm>
          <a:prstGeom prst="rect">
            <a:avLst/>
          </a:prstGeom>
        </p:spPr>
        <p:txBody>
          <a:bodyPr wrap="square" lIns="91431" tIns="45715" rIns="91431" bIns="45715" anchor="b">
            <a:spAutoFit/>
          </a:bodyPr>
          <a:lstStyle/>
          <a:p>
            <a:r>
              <a:rPr lang="ru-RU" sz="4000" b="1" spc="-127" dirty="0">
                <a:solidFill>
                  <a:prstClr val="white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&gt; </a:t>
            </a:r>
            <a:r>
              <a:rPr lang="en-US" sz="4000" b="1" spc="-127" dirty="0" smtClean="0">
                <a:solidFill>
                  <a:prstClr val="white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6</a:t>
            </a:r>
            <a:r>
              <a:rPr lang="ru-RU" sz="4000" b="1" spc="-127" dirty="0" smtClean="0">
                <a:solidFill>
                  <a:prstClr val="white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4 тысяч</a:t>
            </a:r>
            <a:endParaRPr lang="ru-RU" sz="4000" b="1" spc="-127" dirty="0">
              <a:solidFill>
                <a:prstClr val="white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1910" y="2420888"/>
            <a:ext cx="3567764" cy="1047020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>
            <a:defPPr>
              <a:defRPr lang="ru-RU"/>
            </a:defPPr>
            <a:lvl1pPr marL="383911" indent="-383911">
              <a:buClr>
                <a:srgbClr val="E7692B"/>
              </a:buClr>
              <a:defRPr sz="2400" b="1">
                <a:solidFill>
                  <a:schemeClr val="tx2"/>
                </a:solidFill>
                <a:ea typeface="Roboto Black" pitchFamily="2" charset="0"/>
              </a:defRPr>
            </a:lvl1pPr>
          </a:lstStyle>
          <a:p>
            <a:pPr algn="r"/>
            <a:r>
              <a:rPr lang="ru-RU" sz="2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Объем </a:t>
            </a:r>
            <a:r>
              <a:rPr lang="ru-RU" sz="2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финансовой</a:t>
            </a:r>
          </a:p>
          <a:p>
            <a:pPr algn="r"/>
            <a:r>
              <a:rPr lang="ru-RU" sz="2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поддержки субъектов МСП:</a:t>
            </a:r>
            <a:endParaRPr lang="ru-RU" sz="21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08867" y="2760032"/>
            <a:ext cx="3874735" cy="707876"/>
          </a:xfrm>
          <a:prstGeom prst="rect">
            <a:avLst/>
          </a:prstGeom>
        </p:spPr>
        <p:txBody>
          <a:bodyPr wrap="square" lIns="91431" tIns="45715" rIns="91431" bIns="45715" anchor="b">
            <a:spAutoFit/>
          </a:bodyPr>
          <a:lstStyle/>
          <a:p>
            <a:pPr defTabSz="685727"/>
            <a:r>
              <a:rPr lang="en-US" sz="4000" b="1" spc="-127" dirty="0" smtClean="0">
                <a:solidFill>
                  <a:prstClr val="white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1 </a:t>
            </a:r>
            <a:r>
              <a:rPr lang="ru-RU" sz="4000" b="1" spc="-127" dirty="0" smtClean="0">
                <a:solidFill>
                  <a:prstClr val="white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200 </a:t>
            </a:r>
            <a:r>
              <a:rPr lang="ru-RU" sz="4000" b="1" spc="-127" dirty="0">
                <a:solidFill>
                  <a:prstClr val="white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руб.</a:t>
            </a:r>
          </a:p>
        </p:txBody>
      </p:sp>
      <p:sp>
        <p:nvSpPr>
          <p:cNvPr id="26" name="Line 96"/>
          <p:cNvSpPr>
            <a:spLocks noChangeShapeType="1"/>
          </p:cNvSpPr>
          <p:nvPr/>
        </p:nvSpPr>
        <p:spPr bwMode="auto">
          <a:xfrm flipV="1">
            <a:off x="107504" y="2367339"/>
            <a:ext cx="8280920" cy="0"/>
          </a:xfrm>
          <a:prstGeom prst="line">
            <a:avLst/>
          </a:prstGeom>
          <a:noFill/>
          <a:ln w="25400" cap="flat">
            <a:solidFill>
              <a:srgbClr val="ED1B3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Line 96"/>
          <p:cNvSpPr>
            <a:spLocks noChangeShapeType="1"/>
          </p:cNvSpPr>
          <p:nvPr/>
        </p:nvSpPr>
        <p:spPr bwMode="auto">
          <a:xfrm flipV="1">
            <a:off x="107503" y="3558155"/>
            <a:ext cx="8280361" cy="8011"/>
          </a:xfrm>
          <a:prstGeom prst="line">
            <a:avLst/>
          </a:prstGeom>
          <a:noFill/>
          <a:ln w="25400" cap="flat">
            <a:solidFill>
              <a:srgbClr val="ED1B3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284" y="3687790"/>
            <a:ext cx="4503868" cy="723855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buClr>
                <a:srgbClr val="E7692B"/>
              </a:buClr>
              <a:defRPr/>
            </a:pPr>
            <a:r>
              <a:rPr lang="ru-RU" sz="2100" b="1" dirty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Гарантийная поддержка </a:t>
            </a:r>
            <a:r>
              <a:rPr lang="ru-RU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в</a:t>
            </a:r>
            <a:r>
              <a:rPr lang="en-US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рамках</a:t>
            </a:r>
            <a:r>
              <a:rPr lang="en-US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НГС</a:t>
            </a:r>
            <a:r>
              <a:rPr lang="en-US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**</a:t>
            </a:r>
            <a:endParaRPr lang="ru-RU" sz="2100" b="1" dirty="0">
              <a:solidFill>
                <a:srgbClr val="4D4D4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843" y="4410813"/>
            <a:ext cx="4032448" cy="815598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ru-RU" sz="47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17,</a:t>
            </a:r>
            <a:r>
              <a:rPr lang="en-US" sz="47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2</a:t>
            </a:r>
            <a:r>
              <a:rPr lang="ru-RU" sz="47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1 </a:t>
            </a:r>
            <a:r>
              <a:rPr lang="ru-RU" sz="36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</a:t>
            </a:r>
            <a:r>
              <a:rPr lang="ru-RU" sz="3600" b="1" spc="-127" dirty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руб.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08522" y="3689781"/>
            <a:ext cx="4131858" cy="400689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buClr>
                <a:srgbClr val="E7692B"/>
              </a:buClr>
              <a:defRPr/>
            </a:pPr>
            <a:r>
              <a:rPr lang="ru-RU" sz="2100" b="1" dirty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Гарантии по 223-ФЗ и </a:t>
            </a:r>
            <a:r>
              <a:rPr lang="ru-RU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44-ФЗ</a:t>
            </a:r>
            <a:r>
              <a:rPr lang="en-US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**</a:t>
            </a:r>
            <a:endParaRPr lang="ru-RU" sz="2100" b="1" dirty="0">
              <a:solidFill>
                <a:srgbClr val="4D4D4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47404" y="4413602"/>
            <a:ext cx="4140460" cy="815598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ru-RU" sz="47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68,00</a:t>
            </a:r>
            <a:r>
              <a:rPr lang="ru-RU" sz="36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</a:t>
            </a:r>
            <a:r>
              <a:rPr lang="en-US" sz="36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36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руб</a:t>
            </a:r>
            <a:r>
              <a:rPr lang="ru-RU" sz="3600" b="1" spc="-127" dirty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76508" y="5229200"/>
            <a:ext cx="5112568" cy="723855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 algn="ctr">
              <a:buClr>
                <a:srgbClr val="E7692B"/>
              </a:buClr>
              <a:defRPr/>
            </a:pPr>
            <a:r>
              <a:rPr lang="ru-RU" sz="2100" b="1" dirty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Прямая кредитная </a:t>
            </a:r>
            <a:r>
              <a:rPr lang="ru-RU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поддержка </a:t>
            </a:r>
          </a:p>
          <a:p>
            <a:pPr marL="383871" indent="-383871" algn="ctr">
              <a:buClr>
                <a:srgbClr val="E7692B"/>
              </a:buClr>
              <a:defRPr/>
            </a:pPr>
            <a:r>
              <a:rPr lang="ru-RU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(сумма выданных средств)</a:t>
            </a:r>
            <a:r>
              <a:rPr lang="en-US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**</a:t>
            </a:r>
            <a:endParaRPr lang="ru-RU" sz="2100" b="1" dirty="0">
              <a:solidFill>
                <a:srgbClr val="4D4D4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24925" y="5848680"/>
            <a:ext cx="4221310" cy="815598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ru-RU" sz="4700" b="1" spc="-127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201,41 </a:t>
            </a:r>
            <a:r>
              <a:rPr lang="ru-RU" sz="36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</a:t>
            </a:r>
            <a:r>
              <a:rPr lang="ru-RU" sz="3600" b="1" spc="-127" dirty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руб.</a:t>
            </a:r>
            <a:endParaRPr lang="ru-RU" sz="4700" b="1" spc="-127" dirty="0">
              <a:solidFill>
                <a:srgbClr val="F37065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45" y="6456529"/>
            <a:ext cx="43012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050" i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  данные </a:t>
            </a:r>
            <a:r>
              <a:rPr lang="ru-RU" sz="105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050" i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01.04.2020</a:t>
            </a:r>
            <a:endParaRPr lang="en-US" sz="1050" i="1" dirty="0" smtClean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50" i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ru-RU" sz="1050" i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на 08.07.2020</a:t>
            </a:r>
            <a:endParaRPr lang="ru-RU" sz="1050" i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r>
              <a:rPr lang="ru-RU" sz="3000" dirty="0" smtClean="0"/>
              <a:t>Прямая гарантийная поддержка</a:t>
            </a:r>
            <a:br>
              <a:rPr lang="ru-RU" sz="3000" dirty="0" smtClean="0"/>
            </a:br>
            <a:r>
              <a:rPr lang="ru-RU" sz="3000" dirty="0" smtClean="0"/>
              <a:t>МСП в рамках госзакупок</a:t>
            </a:r>
            <a:endParaRPr lang="ru-RU" sz="3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1052736"/>
            <a:ext cx="8424937" cy="553988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участия в закупках крупнейших заказчиков федерального уровня в рамках 223-ФЗ и </a:t>
            </a:r>
            <a:r>
              <a:rPr lang="ru-RU" sz="1500" i="1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госзакупках</a:t>
            </a:r>
            <a:r>
              <a:rPr lang="ru-RU" sz="15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в рамках 44-ФЗ МСП Банк предоставляет:</a:t>
            </a:r>
            <a:r>
              <a:rPr lang="en-US" sz="15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5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253" y="1611487"/>
            <a:ext cx="2781579" cy="903288"/>
          </a:xfrm>
          <a:prstGeom prst="rect">
            <a:avLst/>
          </a:prstGeom>
          <a:solidFill>
            <a:srgbClr val="0086CD"/>
          </a:solidFill>
          <a:ln w="25400" cap="flat" cmpd="sng" algn="ctr">
            <a:noFill/>
            <a:prstDash val="solid"/>
          </a:ln>
          <a:effectLst/>
        </p:spPr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Гарантии </a:t>
            </a:r>
            <a:r>
              <a:rPr lang="ru-RU" sz="1200" b="1" dirty="0">
                <a:solidFill>
                  <a:schemeClr val="bg1"/>
                </a:solidFill>
              </a:rPr>
              <a:t>в сумме до 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млн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рублей включительно </a:t>
            </a:r>
            <a:r>
              <a:rPr lang="ru-RU" sz="1200" b="1" dirty="0">
                <a:solidFill>
                  <a:schemeClr val="bg1"/>
                </a:solidFill>
              </a:rPr>
              <a:t>– </a:t>
            </a:r>
            <a:r>
              <a:rPr lang="ru-RU" sz="1600" b="1" dirty="0">
                <a:solidFill>
                  <a:schemeClr val="bg1"/>
                </a:solidFill>
              </a:rPr>
              <a:t>4%</a:t>
            </a:r>
            <a:r>
              <a:rPr lang="ru-RU" sz="1200" b="1" dirty="0">
                <a:solidFill>
                  <a:schemeClr val="bg1"/>
                </a:solidFill>
              </a:rPr>
              <a:t> годовых, </a:t>
            </a:r>
            <a:r>
              <a:rPr lang="ru-RU" sz="1200" b="1" dirty="0" smtClean="0">
                <a:solidFill>
                  <a:schemeClr val="bg1"/>
                </a:solidFill>
              </a:rPr>
              <a:t>но </a:t>
            </a:r>
            <a:r>
              <a:rPr lang="ru-RU" sz="1200" b="1" dirty="0">
                <a:solidFill>
                  <a:schemeClr val="bg1"/>
                </a:solidFill>
              </a:rPr>
              <a:t>не менее 999 </a:t>
            </a:r>
            <a:r>
              <a:rPr lang="ru-RU" sz="1200" b="1" dirty="0" smtClean="0">
                <a:solidFill>
                  <a:schemeClr val="bg1"/>
                </a:solidFill>
              </a:rPr>
              <a:t>рублей</a:t>
            </a:r>
            <a:endParaRPr lang="ru-RU" sz="1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31840" y="1613075"/>
            <a:ext cx="2664296" cy="906463"/>
          </a:xfrm>
          <a:prstGeom prst="rect">
            <a:avLst/>
          </a:prstGeom>
          <a:solidFill>
            <a:srgbClr val="0086CD"/>
          </a:solidFill>
          <a:ln w="25400" cap="flat" cmpd="sng" algn="ctr">
            <a:noFill/>
            <a:prstDash val="solid"/>
          </a:ln>
          <a:effectLst/>
        </p:spPr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Гарантии в сумме свыше</a:t>
            </a:r>
            <a:r>
              <a:rPr lang="ru-RU" sz="1600" b="1" dirty="0" smtClean="0">
                <a:solidFill>
                  <a:schemeClr val="bg1"/>
                </a:solidFill>
              </a:rPr>
              <a:t> 5 </a:t>
            </a:r>
            <a:r>
              <a:rPr lang="ru-RU" sz="1200" b="1" dirty="0" smtClean="0">
                <a:solidFill>
                  <a:schemeClr val="bg1"/>
                </a:solidFill>
              </a:rPr>
              <a:t>млн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рублей до </a:t>
            </a:r>
            <a:r>
              <a:rPr lang="ru-RU" sz="1600" b="1" dirty="0" smtClean="0">
                <a:solidFill>
                  <a:schemeClr val="bg1"/>
                </a:solidFill>
              </a:rPr>
              <a:t>50</a:t>
            </a:r>
            <a:r>
              <a:rPr lang="ru-RU" sz="1200" b="1" dirty="0" smtClean="0">
                <a:solidFill>
                  <a:schemeClr val="bg1"/>
                </a:solidFill>
              </a:rPr>
              <a:t> млн рублей </a:t>
            </a:r>
            <a:r>
              <a:rPr lang="ru-RU" sz="1200" b="1" dirty="0">
                <a:solidFill>
                  <a:schemeClr val="bg1"/>
                </a:solidFill>
              </a:rPr>
              <a:t>– </a:t>
            </a:r>
            <a:r>
              <a:rPr lang="ru-RU" sz="1600" b="1" dirty="0">
                <a:solidFill>
                  <a:schemeClr val="bg1"/>
                </a:solidFill>
              </a:rPr>
              <a:t>3%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годовых</a:t>
            </a:r>
            <a:endParaRPr lang="ru-RU" sz="1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64757"/>
              </p:ext>
            </p:extLst>
          </p:nvPr>
        </p:nvGraphicFramePr>
        <p:xfrm>
          <a:off x="251520" y="2556843"/>
          <a:ext cx="8424936" cy="3588275"/>
        </p:xfrm>
        <a:graphic>
          <a:graphicData uri="http://schemas.openxmlformats.org/drawingml/2006/table">
            <a:tbl>
              <a:tblPr/>
              <a:tblGrid>
                <a:gridCol w="3756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67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marL="1809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Условия предоставления гарантий</a:t>
                      </a:r>
                    </a:p>
                  </a:txBody>
                  <a:tcPr marL="91445" marR="91445" marT="45691" marB="4569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6CD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Требования к заемщику</a:t>
                      </a:r>
                    </a:p>
                  </a:txBody>
                  <a:tcPr marL="91445" marR="91445" marT="45691" marB="4569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6CD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6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Сумма: до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1 000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млн рублей</a:t>
                      </a: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PT Sans" charset="0"/>
                        <a:cs typeface="Arial" pitchFamily="34" charset="0"/>
                      </a:endParaRPr>
                    </a:p>
                  </a:txBody>
                  <a:tcPr marL="91445" marR="91445" marT="45691" marB="4569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Резидент РФ, субъект МСП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Срок деятельности более 6 месяцев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Положительная деловая репутация</a:t>
                      </a:r>
                    </a:p>
                  </a:txBody>
                  <a:tcPr marL="91445" marR="91445" marT="45691" marB="4569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5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Цель контракта: </a:t>
                      </a:r>
                      <a:endParaRPr kumimoji="0" lang="en-US" sz="14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PT Sans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строительство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, производство, поставка оборудования, изготовленных товаров, оказание услуг</a:t>
                      </a:r>
                    </a:p>
                  </a:txBody>
                  <a:tcPr marL="91445" marR="91445" marT="45691" marB="4569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При сумме гарантии:</a:t>
                      </a: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до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10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– опыт исполнения контрактов не оценивается</a:t>
                      </a: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более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10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– не менее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контракта</a:t>
                      </a: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более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50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– не менее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контрактов</a:t>
                      </a:r>
                    </a:p>
                  </a:txBody>
                  <a:tcPr marL="91445" marR="91445" marT="45691" marB="4569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5987">
                <a:tc gridSpan="2">
                  <a:txBody>
                    <a:bodyPr/>
                    <a:lstStyle/>
                    <a:p>
                      <a:pPr marL="171450" indent="-171450">
                        <a:buClr>
                          <a:srgbClr val="ED1B34"/>
                        </a:buClr>
                        <a:buFont typeface="Wingdings" pitchFamily="2" charset="2"/>
                        <a:buChar char="§"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гарантия до 10 млн руб. –  до 24 часов</a:t>
                      </a:r>
                    </a:p>
                    <a:p>
                      <a:pPr marL="171450" indent="-171450">
                        <a:buClr>
                          <a:srgbClr val="ED1B34"/>
                        </a:buClr>
                        <a:buFont typeface="Wingdings" pitchFamily="2" charset="2"/>
                        <a:buChar char="§"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гарантия до 100 млн руб. –  до 2 рабочих дней</a:t>
                      </a:r>
                    </a:p>
                    <a:p>
                      <a:pPr marL="171450" indent="-171450">
                        <a:buClr>
                          <a:srgbClr val="ED1B34"/>
                        </a:buClr>
                        <a:buFont typeface="Wingdings" pitchFamily="2" charset="2"/>
                        <a:buChar char="§"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гарантия от 100 млн руб. –  до 5 рабочих дней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PT Sans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691" marB="4569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694" marB="45694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868144" y="1628800"/>
            <a:ext cx="2781579" cy="903288"/>
          </a:xfrm>
          <a:prstGeom prst="rect">
            <a:avLst/>
          </a:prstGeom>
          <a:solidFill>
            <a:srgbClr val="0086CD"/>
          </a:solidFill>
          <a:ln w="25400" cap="flat" cmpd="sng" algn="ctr">
            <a:noFill/>
            <a:prstDash val="solid"/>
          </a:ln>
          <a:effectLst/>
        </p:spPr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Гарантии </a:t>
            </a:r>
            <a:r>
              <a:rPr lang="ru-RU" sz="1200" b="1" dirty="0">
                <a:solidFill>
                  <a:schemeClr val="bg1"/>
                </a:solidFill>
              </a:rPr>
              <a:t>в сумме </a:t>
            </a:r>
            <a:r>
              <a:rPr lang="ru-RU" sz="1200" b="1" dirty="0" smtClean="0">
                <a:solidFill>
                  <a:schemeClr val="bg1"/>
                </a:solidFill>
              </a:rPr>
              <a:t>от 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ru-RU" sz="1600" b="1" dirty="0" smtClean="0">
                <a:solidFill>
                  <a:schemeClr val="bg1"/>
                </a:solidFill>
              </a:rPr>
              <a:t>0 </a:t>
            </a:r>
            <a:r>
              <a:rPr lang="ru-RU" sz="1200" b="1" dirty="0" smtClean="0">
                <a:solidFill>
                  <a:schemeClr val="bg1"/>
                </a:solidFill>
              </a:rPr>
              <a:t>млн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рублей  до </a:t>
            </a:r>
            <a:r>
              <a:rPr lang="ru-RU" sz="1600" b="1" dirty="0" smtClean="0">
                <a:solidFill>
                  <a:schemeClr val="bg1"/>
                </a:solidFill>
              </a:rPr>
              <a:t>1 </a:t>
            </a:r>
            <a:r>
              <a:rPr lang="ru-RU" sz="1200" b="1" dirty="0" smtClean="0">
                <a:solidFill>
                  <a:schemeClr val="bg1"/>
                </a:solidFill>
              </a:rPr>
              <a:t>млрд рублей включительно </a:t>
            </a:r>
            <a:r>
              <a:rPr lang="ru-RU" sz="1200" b="1" dirty="0">
                <a:solidFill>
                  <a:schemeClr val="bg1"/>
                </a:solidFill>
              </a:rPr>
              <a:t>–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от</a:t>
            </a:r>
            <a:r>
              <a:rPr lang="ru-RU" sz="1600" b="1" dirty="0" smtClean="0">
                <a:solidFill>
                  <a:schemeClr val="bg1"/>
                </a:solidFill>
              </a:rPr>
              <a:t> 2%</a:t>
            </a:r>
            <a:r>
              <a:rPr lang="ru-RU" sz="1200" b="1" dirty="0" smtClean="0">
                <a:solidFill>
                  <a:schemeClr val="bg1"/>
                </a:solidFill>
              </a:rPr>
              <a:t> до </a:t>
            </a:r>
            <a:r>
              <a:rPr lang="ru-RU" sz="1600" b="1" dirty="0" smtClean="0">
                <a:solidFill>
                  <a:schemeClr val="bg1"/>
                </a:solidFill>
              </a:rPr>
              <a:t>3%</a:t>
            </a:r>
            <a:r>
              <a:rPr lang="ru-RU" sz="1200" b="1" dirty="0" smtClean="0">
                <a:solidFill>
                  <a:schemeClr val="bg1"/>
                </a:solidFill>
              </a:rPr>
              <a:t> годовых</a:t>
            </a:r>
            <a:endParaRPr lang="ru-RU" sz="1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r>
              <a:rPr lang="ru-RU" sz="3200" dirty="0" smtClean="0"/>
              <a:t>Основные преимущества получения гарантии МСП Банка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30451"/>
            <a:ext cx="8784980" cy="3509232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государственного банка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Автоматизированная система выдачи электронных банковских гарантий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Оформление через интернет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Сокращенные сроки рассмотрения заявок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Открытие расчетного счета не требуется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Предварительное решение по 2 документам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10 млн рублей – без обеспечения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37321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4D4D4D"/>
                </a:solidFill>
              </a:rPr>
              <a:t>Подать заявку в электронном виде: </a:t>
            </a:r>
            <a:r>
              <a:rPr lang="en-US" i="1" dirty="0">
                <a:solidFill>
                  <a:srgbClr val="0072BC"/>
                </a:solidFill>
                <a:hlinkClick r:id="rId2"/>
              </a:rPr>
              <a:t>https://bg.mspbank.ru</a:t>
            </a:r>
            <a:r>
              <a:rPr lang="en-US" i="1" dirty="0" smtClean="0">
                <a:solidFill>
                  <a:srgbClr val="0072BC"/>
                </a:solidFill>
                <a:hlinkClick r:id="rId2"/>
              </a:rPr>
              <a:t>/</a:t>
            </a:r>
            <a:endParaRPr lang="ru-RU" i="1" dirty="0" smtClean="0">
              <a:solidFill>
                <a:srgbClr val="0072BC"/>
              </a:solidFill>
            </a:endParaRPr>
          </a:p>
          <a:p>
            <a:endParaRPr lang="ru-RU" i="1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1154</Words>
  <Application>Microsoft Office PowerPoint</Application>
  <PresentationFormat>Экран (4:3)</PresentationFormat>
  <Paragraphs>253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1_Специальное оформление</vt:lpstr>
      <vt:lpstr>1_Тема Office</vt:lpstr>
      <vt:lpstr>Инструменты финансовой поддержки поставщиков – субъектов МСП  АО «МСП Банк»</vt:lpstr>
      <vt:lpstr>О Банке</vt:lpstr>
      <vt:lpstr>Целевые ориентиры деятельности</vt:lpstr>
      <vt:lpstr>Основные направления деятельности</vt:lpstr>
      <vt:lpstr>Прямая поддержка МСП. Задачи</vt:lpstr>
      <vt:lpstr>Презентация PowerPoint</vt:lpstr>
      <vt:lpstr>Банк в цифрах  (за весь период реализации программы)</vt:lpstr>
      <vt:lpstr>Прямая гарантийная поддержка МСП в рамках госзакупок</vt:lpstr>
      <vt:lpstr>Основные преимущества получения гарантии МСП Банка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Воинова Ольга Александровна</cp:lastModifiedBy>
  <cp:revision>106</cp:revision>
  <cp:lastPrinted>2019-05-13T08:11:29Z</cp:lastPrinted>
  <dcterms:created xsi:type="dcterms:W3CDTF">2017-08-03T13:00:25Z</dcterms:created>
  <dcterms:modified xsi:type="dcterms:W3CDTF">2020-07-09T09:05:31Z</dcterms:modified>
</cp:coreProperties>
</file>